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4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17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8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6076" r:id="rId18"/>
    <p:sldMasterId id="2147486086" r:id="rId19"/>
  </p:sldMasterIdLst>
  <p:notesMasterIdLst>
    <p:notesMasterId r:id="rId115"/>
  </p:notesMasterIdLst>
  <p:handoutMasterIdLst>
    <p:handoutMasterId r:id="rId116"/>
  </p:handoutMasterIdLst>
  <p:sldIdLst>
    <p:sldId id="814" r:id="rId20"/>
    <p:sldId id="601" r:id="rId21"/>
    <p:sldId id="574" r:id="rId22"/>
    <p:sldId id="754" r:id="rId23"/>
    <p:sldId id="548" r:id="rId24"/>
    <p:sldId id="788" r:id="rId25"/>
    <p:sldId id="618" r:id="rId26"/>
    <p:sldId id="755" r:id="rId27"/>
    <p:sldId id="698" r:id="rId28"/>
    <p:sldId id="828" r:id="rId29"/>
    <p:sldId id="646" r:id="rId30"/>
    <p:sldId id="690" r:id="rId31"/>
    <p:sldId id="648" r:id="rId32"/>
    <p:sldId id="643" r:id="rId33"/>
    <p:sldId id="689" r:id="rId34"/>
    <p:sldId id="819" r:id="rId35"/>
    <p:sldId id="820" r:id="rId36"/>
    <p:sldId id="821" r:id="rId37"/>
    <p:sldId id="827" r:id="rId38"/>
    <p:sldId id="692" r:id="rId39"/>
    <p:sldId id="757" r:id="rId40"/>
    <p:sldId id="667" r:id="rId41"/>
    <p:sldId id="700" r:id="rId42"/>
    <p:sldId id="699" r:id="rId43"/>
    <p:sldId id="758" r:id="rId44"/>
    <p:sldId id="759" r:id="rId45"/>
    <p:sldId id="760" r:id="rId46"/>
    <p:sldId id="693" r:id="rId47"/>
    <p:sldId id="702" r:id="rId48"/>
    <p:sldId id="762" r:id="rId49"/>
    <p:sldId id="763" r:id="rId50"/>
    <p:sldId id="764" r:id="rId51"/>
    <p:sldId id="765" r:id="rId52"/>
    <p:sldId id="766" r:id="rId53"/>
    <p:sldId id="721" r:id="rId54"/>
    <p:sldId id="767" r:id="rId55"/>
    <p:sldId id="789" r:id="rId56"/>
    <p:sldId id="790" r:id="rId57"/>
    <p:sldId id="794" r:id="rId58"/>
    <p:sldId id="791" r:id="rId59"/>
    <p:sldId id="792" r:id="rId60"/>
    <p:sldId id="796" r:id="rId61"/>
    <p:sldId id="795" r:id="rId62"/>
    <p:sldId id="797" r:id="rId63"/>
    <p:sldId id="798" r:id="rId64"/>
    <p:sldId id="818" r:id="rId65"/>
    <p:sldId id="799" r:id="rId66"/>
    <p:sldId id="723" r:id="rId67"/>
    <p:sldId id="768" r:id="rId68"/>
    <p:sldId id="703" r:id="rId69"/>
    <p:sldId id="811" r:id="rId70"/>
    <p:sldId id="769" r:id="rId71"/>
    <p:sldId id="728" r:id="rId72"/>
    <p:sldId id="772" r:id="rId73"/>
    <p:sldId id="770" r:id="rId74"/>
    <p:sldId id="727" r:id="rId75"/>
    <p:sldId id="802" r:id="rId76"/>
    <p:sldId id="803" r:id="rId77"/>
    <p:sldId id="773" r:id="rId78"/>
    <p:sldId id="735" r:id="rId79"/>
    <p:sldId id="804" r:id="rId80"/>
    <p:sldId id="734" r:id="rId81"/>
    <p:sldId id="824" r:id="rId82"/>
    <p:sldId id="829" r:id="rId83"/>
    <p:sldId id="805" r:id="rId84"/>
    <p:sldId id="774" r:id="rId85"/>
    <p:sldId id="737" r:id="rId86"/>
    <p:sldId id="738" r:id="rId87"/>
    <p:sldId id="806" r:id="rId88"/>
    <p:sldId id="778" r:id="rId89"/>
    <p:sldId id="712" r:id="rId90"/>
    <p:sldId id="740" r:id="rId91"/>
    <p:sldId id="780" r:id="rId92"/>
    <p:sldId id="781" r:id="rId93"/>
    <p:sldId id="742" r:id="rId94"/>
    <p:sldId id="743" r:id="rId95"/>
    <p:sldId id="782" r:id="rId96"/>
    <p:sldId id="779" r:id="rId97"/>
    <p:sldId id="783" r:id="rId98"/>
    <p:sldId id="745" r:id="rId99"/>
    <p:sldId id="784" r:id="rId100"/>
    <p:sldId id="654" r:id="rId101"/>
    <p:sldId id="747" r:id="rId102"/>
    <p:sldId id="748" r:id="rId103"/>
    <p:sldId id="657" r:id="rId104"/>
    <p:sldId id="656" r:id="rId105"/>
    <p:sldId id="659" r:id="rId106"/>
    <p:sldId id="658" r:id="rId107"/>
    <p:sldId id="785" r:id="rId108"/>
    <p:sldId id="825" r:id="rId109"/>
    <p:sldId id="813" r:id="rId110"/>
    <p:sldId id="812" r:id="rId111"/>
    <p:sldId id="786" r:id="rId112"/>
    <p:sldId id="787" r:id="rId113"/>
    <p:sldId id="697" r:id="rId114"/>
  </p:sldIdLst>
  <p:sldSz cx="13004800" cy="9753600"/>
  <p:notesSz cx="6742113" cy="9872663"/>
  <p:embeddedFontLst>
    <p:embeddedFont>
      <p:font typeface="나눔고딕 ExtraBold" pitchFamily="50" charset="-127"/>
      <p:bold r:id="rId117"/>
    </p:embeddedFont>
    <p:embeddedFont>
      <p:font typeface="Segoe UI Semibold" pitchFamily="34" charset="0"/>
      <p:bold r:id="rId118"/>
    </p:embeddedFont>
    <p:embeddedFont>
      <p:font typeface="맑은 고딕" pitchFamily="50" charset="-127"/>
      <p:regular r:id="rId119"/>
      <p:bold r:id="rId120"/>
    </p:embeddedFont>
    <p:embeddedFont>
      <p:font typeface="HY견고딕" pitchFamily="18" charset="-127"/>
      <p:regular r:id="rId121"/>
    </p:embeddedFont>
    <p:embeddedFont>
      <p:font typeface="나눔고딕" pitchFamily="50" charset="-127"/>
      <p:regular r:id="rId122"/>
      <p:bold r:id="rId123"/>
    </p:embeddedFont>
    <p:embeddedFont>
      <p:font typeface="Tahoma" pitchFamily="34" charset="0"/>
      <p:regular r:id="rId124"/>
      <p:bold r:id="rId125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5pPr>
    <a:lvl6pPr marL="2286000" algn="l" defTabSz="914400" rtl="0" eaLnBrk="1" latinLnBrk="1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6pPr>
    <a:lvl7pPr marL="2743200" algn="l" defTabSz="914400" rtl="0" eaLnBrk="1" latinLnBrk="1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7pPr>
    <a:lvl8pPr marL="3200400" algn="l" defTabSz="914400" rtl="0" eaLnBrk="1" latinLnBrk="1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8pPr>
    <a:lvl9pPr marL="3657600" algn="l" defTabSz="914400" rtl="0" eaLnBrk="1" latinLnBrk="1" hangingPunct="1">
      <a:defRPr sz="4200" kern="1200">
        <a:solidFill>
          <a:srgbClr val="414141"/>
        </a:solidFill>
        <a:latin typeface="Gill Sans Light" charset="0"/>
        <a:ea typeface="ヒラギノ角ゴ ProN W3" charset="0"/>
        <a:cs typeface="ヒラギノ角ゴ ProN W3" charset="0"/>
        <a:sym typeface="Gill Sans Light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023"/>
    <a:srgbClr val="FF9900"/>
    <a:srgbClr val="00CC99"/>
    <a:srgbClr val="00CC66"/>
    <a:srgbClr val="33CCFF"/>
    <a:srgbClr val="FF3300"/>
    <a:srgbClr val="000000"/>
    <a:srgbClr val="FF6600"/>
    <a:srgbClr val="BDEEFF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8162" autoAdjust="0"/>
  </p:normalViewPr>
  <p:slideViewPr>
    <p:cSldViewPr>
      <p:cViewPr>
        <p:scale>
          <a:sx n="69" d="100"/>
          <a:sy n="69" d="100"/>
        </p:scale>
        <p:origin x="-12" y="4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4008" y="-96"/>
      </p:cViewPr>
      <p:guideLst>
        <p:guide orient="horz" pos="3110"/>
        <p:guide pos="21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117" Type="http://schemas.openxmlformats.org/officeDocument/2006/relationships/font" Target="fonts/font1.fntdata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84" Type="http://schemas.openxmlformats.org/officeDocument/2006/relationships/slide" Target="slides/slide65.xml"/><Relationship Id="rId89" Type="http://schemas.openxmlformats.org/officeDocument/2006/relationships/slide" Target="slides/slide70.xml"/><Relationship Id="rId112" Type="http://schemas.openxmlformats.org/officeDocument/2006/relationships/slide" Target="slides/slide93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8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74" Type="http://schemas.openxmlformats.org/officeDocument/2006/relationships/slide" Target="slides/slide55.xml"/><Relationship Id="rId79" Type="http://schemas.openxmlformats.org/officeDocument/2006/relationships/slide" Target="slides/slide60.xml"/><Relationship Id="rId102" Type="http://schemas.openxmlformats.org/officeDocument/2006/relationships/slide" Target="slides/slide83.xml"/><Relationship Id="rId123" Type="http://schemas.openxmlformats.org/officeDocument/2006/relationships/font" Target="fonts/font7.fntdata"/><Relationship Id="rId12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1.xml"/><Relationship Id="rId95" Type="http://schemas.openxmlformats.org/officeDocument/2006/relationships/slide" Target="slides/slide76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77" Type="http://schemas.openxmlformats.org/officeDocument/2006/relationships/slide" Target="slides/slide58.xml"/><Relationship Id="rId100" Type="http://schemas.openxmlformats.org/officeDocument/2006/relationships/slide" Target="slides/slide81.xml"/><Relationship Id="rId105" Type="http://schemas.openxmlformats.org/officeDocument/2006/relationships/slide" Target="slides/slide86.xml"/><Relationship Id="rId113" Type="http://schemas.openxmlformats.org/officeDocument/2006/relationships/slide" Target="slides/slide94.xml"/><Relationship Id="rId118" Type="http://schemas.openxmlformats.org/officeDocument/2006/relationships/font" Target="fonts/font2.fntdata"/><Relationship Id="rId12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80" Type="http://schemas.openxmlformats.org/officeDocument/2006/relationships/slide" Target="slides/slide61.xml"/><Relationship Id="rId85" Type="http://schemas.openxmlformats.org/officeDocument/2006/relationships/slide" Target="slides/slide66.xml"/><Relationship Id="rId93" Type="http://schemas.openxmlformats.org/officeDocument/2006/relationships/slide" Target="slides/slide74.xml"/><Relationship Id="rId98" Type="http://schemas.openxmlformats.org/officeDocument/2006/relationships/slide" Target="slides/slide79.xml"/><Relationship Id="rId12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103" Type="http://schemas.openxmlformats.org/officeDocument/2006/relationships/slide" Target="slides/slide84.xml"/><Relationship Id="rId108" Type="http://schemas.openxmlformats.org/officeDocument/2006/relationships/slide" Target="slides/slide89.xml"/><Relationship Id="rId116" Type="http://schemas.openxmlformats.org/officeDocument/2006/relationships/handoutMaster" Target="handoutMasters/handoutMaster1.xml"/><Relationship Id="rId124" Type="http://schemas.openxmlformats.org/officeDocument/2006/relationships/font" Target="fonts/font8.fntdata"/><Relationship Id="rId129" Type="http://schemas.openxmlformats.org/officeDocument/2006/relationships/tableStyles" Target="tableStyles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83" Type="http://schemas.openxmlformats.org/officeDocument/2006/relationships/slide" Target="slides/slide64.xml"/><Relationship Id="rId88" Type="http://schemas.openxmlformats.org/officeDocument/2006/relationships/slide" Target="slides/slide69.xml"/><Relationship Id="rId91" Type="http://schemas.openxmlformats.org/officeDocument/2006/relationships/slide" Target="slides/slide72.xml"/><Relationship Id="rId96" Type="http://schemas.openxmlformats.org/officeDocument/2006/relationships/slide" Target="slides/slide77.xml"/><Relationship Id="rId111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6" Type="http://schemas.openxmlformats.org/officeDocument/2006/relationships/slide" Target="slides/slide87.xml"/><Relationship Id="rId114" Type="http://schemas.openxmlformats.org/officeDocument/2006/relationships/slide" Target="slides/slide95.xml"/><Relationship Id="rId119" Type="http://schemas.openxmlformats.org/officeDocument/2006/relationships/font" Target="fonts/font3.fntdata"/><Relationship Id="rId12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slide" Target="slides/slide54.xml"/><Relationship Id="rId78" Type="http://schemas.openxmlformats.org/officeDocument/2006/relationships/slide" Target="slides/slide59.xml"/><Relationship Id="rId81" Type="http://schemas.openxmlformats.org/officeDocument/2006/relationships/slide" Target="slides/slide62.xml"/><Relationship Id="rId86" Type="http://schemas.openxmlformats.org/officeDocument/2006/relationships/slide" Target="slides/slide67.xml"/><Relationship Id="rId94" Type="http://schemas.openxmlformats.org/officeDocument/2006/relationships/slide" Target="slides/slide75.xml"/><Relationship Id="rId99" Type="http://schemas.openxmlformats.org/officeDocument/2006/relationships/slide" Target="slides/slide80.xml"/><Relationship Id="rId101" Type="http://schemas.openxmlformats.org/officeDocument/2006/relationships/slide" Target="slides/slide82.xml"/><Relationship Id="rId122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109" Type="http://schemas.openxmlformats.org/officeDocument/2006/relationships/slide" Target="slides/slide9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97" Type="http://schemas.openxmlformats.org/officeDocument/2006/relationships/slide" Target="slides/slide78.xml"/><Relationship Id="rId104" Type="http://schemas.openxmlformats.org/officeDocument/2006/relationships/slide" Target="slides/slide85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92" Type="http://schemas.openxmlformats.org/officeDocument/2006/relationships/slide" Target="slides/slide7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4" Type="http://schemas.openxmlformats.org/officeDocument/2006/relationships/slide" Target="slides/slide5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6" Type="http://schemas.openxmlformats.org/officeDocument/2006/relationships/slide" Target="slides/slide47.xml"/><Relationship Id="rId87" Type="http://schemas.openxmlformats.org/officeDocument/2006/relationships/slide" Target="slides/slide68.xml"/><Relationship Id="rId110" Type="http://schemas.openxmlformats.org/officeDocument/2006/relationships/slide" Target="slides/slide91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42.xml"/><Relationship Id="rId82" Type="http://schemas.openxmlformats.org/officeDocument/2006/relationships/slide" Target="slides/slide6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AEEDF6-A248-46A4-97A2-37523B7EE2F0}" type="doc">
      <dgm:prSet loTypeId="urn:microsoft.com/office/officeart/2005/8/layout/vProcess5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BE830602-0E4D-4C2F-8C97-8979D3DBDABB}">
      <dgm:prSet phldrT="[텍스트]"/>
      <dgm:spPr>
        <a:solidFill>
          <a:srgbClr val="0070C0"/>
        </a:solidFill>
      </dgm:spPr>
      <dgm:t>
        <a:bodyPr/>
        <a:lstStyle/>
        <a:p>
          <a:pPr latinLnBrk="1"/>
          <a:r>
            <a:rPr lang="ko-KR" altLang="en-US" b="1" dirty="0" err="1" smtClean="0">
              <a:latin typeface="나눔고딕OTF" pitchFamily="34" charset="-127"/>
              <a:ea typeface="나눔고딕OTF" pitchFamily="34" charset="-127"/>
            </a:rPr>
            <a:t>아키텍쳐</a:t>
          </a:r>
          <a:r>
            <a:rPr lang="ko-KR" altLang="en-US" b="1" dirty="0" smtClean="0">
              <a:latin typeface="나눔고딕OTF" pitchFamily="34" charset="-127"/>
              <a:ea typeface="나눔고딕OTF" pitchFamily="34" charset="-127"/>
            </a:rPr>
            <a:t> 분석</a:t>
          </a:r>
          <a:endParaRPr lang="en-US" altLang="ko-KR" b="1" dirty="0" smtClean="0">
            <a:latin typeface="나눔고딕OTF" pitchFamily="34" charset="-127"/>
            <a:ea typeface="나눔고딕OTF" pitchFamily="34" charset="-127"/>
          </a:endParaRPr>
        </a:p>
      </dgm:t>
    </dgm:pt>
    <dgm:pt modelId="{B26DF37C-81F9-446A-AE4F-4229EF8128B2}" type="parTrans" cxnId="{54B420A3-8822-4334-BE01-EB1418B5FE79}">
      <dgm:prSet/>
      <dgm:spPr/>
      <dgm:t>
        <a:bodyPr/>
        <a:lstStyle/>
        <a:p>
          <a:pPr latinLnBrk="1"/>
          <a:endParaRPr lang="ko-KR" altLang="en-US"/>
        </a:p>
      </dgm:t>
    </dgm:pt>
    <dgm:pt modelId="{4929B2BC-7850-45CA-B8B1-6AF75EF1D130}" type="sibTrans" cxnId="{54B420A3-8822-4334-BE01-EB1418B5FE79}">
      <dgm:prSet/>
      <dgm:spPr/>
      <dgm:t>
        <a:bodyPr/>
        <a:lstStyle/>
        <a:p>
          <a:pPr latinLnBrk="1"/>
          <a:endParaRPr lang="ko-KR" altLang="en-US"/>
        </a:p>
      </dgm:t>
    </dgm:pt>
    <dgm:pt modelId="{10F6110C-444D-48AD-B0BF-89FED3A8E6A3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ko-KR" altLang="en-US" b="1" dirty="0" smtClean="0">
              <a:latin typeface="나눔고딕OTF" pitchFamily="34" charset="-127"/>
              <a:ea typeface="나눔고딕OTF" pitchFamily="34" charset="-127"/>
            </a:rPr>
            <a:t>클래스</a:t>
          </a:r>
          <a:r>
            <a:rPr lang="en-US" altLang="ko-KR" b="1" dirty="0" smtClean="0">
              <a:latin typeface="나눔고딕OTF" pitchFamily="34" charset="-127"/>
              <a:ea typeface="나눔고딕OTF" pitchFamily="34" charset="-127"/>
            </a:rPr>
            <a:t>, </a:t>
          </a:r>
          <a:r>
            <a:rPr lang="ko-KR" altLang="en-US" b="1" dirty="0" err="1" smtClean="0">
              <a:latin typeface="나눔고딕OTF" pitchFamily="34" charset="-127"/>
              <a:ea typeface="나눔고딕OTF" pitchFamily="34" charset="-127"/>
            </a:rPr>
            <a:t>메소드</a:t>
          </a:r>
          <a:r>
            <a:rPr lang="ko-KR" altLang="en-US" b="1" dirty="0" smtClean="0">
              <a:latin typeface="나눔고딕OTF" pitchFamily="34" charset="-127"/>
              <a:ea typeface="나눔고딕OTF" pitchFamily="34" charset="-127"/>
            </a:rPr>
            <a:t> 분석</a:t>
          </a:r>
          <a:endParaRPr lang="en-US" altLang="ko-KR" b="1" dirty="0" smtClean="0">
            <a:latin typeface="나눔고딕OTF" pitchFamily="34" charset="-127"/>
            <a:ea typeface="나눔고딕OTF" pitchFamily="34" charset="-127"/>
          </a:endParaRPr>
        </a:p>
      </dgm:t>
    </dgm:pt>
    <dgm:pt modelId="{04DE094F-EF33-4203-80A9-BAC0A7021C74}" type="parTrans" cxnId="{77F646D3-68AC-49BE-8B1B-366676AB09BC}">
      <dgm:prSet/>
      <dgm:spPr/>
      <dgm:t>
        <a:bodyPr/>
        <a:lstStyle/>
        <a:p>
          <a:pPr latinLnBrk="1"/>
          <a:endParaRPr lang="ko-KR" altLang="en-US"/>
        </a:p>
      </dgm:t>
    </dgm:pt>
    <dgm:pt modelId="{95BFA697-0113-4ECB-86F1-6FF61CC51C91}" type="sibTrans" cxnId="{77F646D3-68AC-49BE-8B1B-366676AB09BC}">
      <dgm:prSet/>
      <dgm:spPr/>
      <dgm:t>
        <a:bodyPr/>
        <a:lstStyle/>
        <a:p>
          <a:pPr latinLnBrk="1"/>
          <a:endParaRPr lang="ko-KR" altLang="en-US"/>
        </a:p>
      </dgm:t>
    </dgm:pt>
    <dgm:pt modelId="{42B484C9-FCE6-479F-8250-30D7996677F3}">
      <dgm:prSet phldrT="[텍스트]"/>
      <dgm:spPr>
        <a:solidFill>
          <a:srgbClr val="33CCFF"/>
        </a:solidFill>
      </dgm:spPr>
      <dgm:t>
        <a:bodyPr/>
        <a:lstStyle/>
        <a:p>
          <a:pPr latinLnBrk="1"/>
          <a:r>
            <a:rPr lang="ko-KR" altLang="en-US" b="1" dirty="0" err="1" smtClean="0">
              <a:latin typeface="나눔고딕OTF" pitchFamily="34" charset="-127"/>
              <a:ea typeface="나눔고딕OTF" pitchFamily="34" charset="-127"/>
            </a:rPr>
            <a:t>로직</a:t>
          </a:r>
          <a:r>
            <a:rPr lang="en-US" altLang="ko-KR" b="1" dirty="0" smtClean="0">
              <a:latin typeface="나눔고딕OTF" pitchFamily="34" charset="-127"/>
              <a:ea typeface="나눔고딕OTF" pitchFamily="34" charset="-127"/>
            </a:rPr>
            <a:t>, </a:t>
          </a:r>
          <a:r>
            <a:rPr lang="ko-KR" altLang="en-US" b="1" dirty="0" smtClean="0">
              <a:latin typeface="나눔고딕OTF" pitchFamily="34" charset="-127"/>
              <a:ea typeface="나눔고딕OTF" pitchFamily="34" charset="-127"/>
            </a:rPr>
            <a:t>알고리즘 분석</a:t>
          </a:r>
          <a:endParaRPr lang="ko-KR" altLang="en-US" b="1" dirty="0"/>
        </a:p>
      </dgm:t>
    </dgm:pt>
    <dgm:pt modelId="{DA11B870-B0E2-46F3-9E72-FD9DAA7BD123}" type="parTrans" cxnId="{C0C1CDA8-078B-478F-9C97-D71EA9B39B93}">
      <dgm:prSet/>
      <dgm:spPr/>
      <dgm:t>
        <a:bodyPr/>
        <a:lstStyle/>
        <a:p>
          <a:pPr latinLnBrk="1"/>
          <a:endParaRPr lang="ko-KR" altLang="en-US"/>
        </a:p>
      </dgm:t>
    </dgm:pt>
    <dgm:pt modelId="{D3B0B159-E13D-4625-A76A-E81A1B1EE29A}" type="sibTrans" cxnId="{C0C1CDA8-078B-478F-9C97-D71EA9B39B93}">
      <dgm:prSet/>
      <dgm:spPr/>
      <dgm:t>
        <a:bodyPr/>
        <a:lstStyle/>
        <a:p>
          <a:pPr latinLnBrk="1"/>
          <a:endParaRPr lang="ko-KR" altLang="en-US"/>
        </a:p>
      </dgm:t>
    </dgm:pt>
    <dgm:pt modelId="{D09A85E1-3A3A-4856-B60C-04185B4D1D35}" type="pres">
      <dgm:prSet presAssocID="{7CAEEDF6-A248-46A4-97A2-37523B7EE2F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2A45A4-1B84-4D63-B571-7A728271A8AE}" type="pres">
      <dgm:prSet presAssocID="{7CAEEDF6-A248-46A4-97A2-37523B7EE2F0}" presName="dummyMaxCanvas" presStyleCnt="0">
        <dgm:presLayoutVars/>
      </dgm:prSet>
      <dgm:spPr/>
      <dgm:t>
        <a:bodyPr/>
        <a:lstStyle/>
        <a:p>
          <a:pPr latinLnBrk="1"/>
          <a:endParaRPr lang="ko-KR" altLang="en-US"/>
        </a:p>
      </dgm:t>
    </dgm:pt>
    <dgm:pt modelId="{853C5E97-57D0-4370-B812-8F04DF17E0EC}" type="pres">
      <dgm:prSet presAssocID="{7CAEEDF6-A248-46A4-97A2-37523B7EE2F0}" presName="ThreeNodes_1" presStyleLbl="node1" presStyleIdx="0" presStyleCnt="3" custLinFactNeighborX="-6170" custLinFactNeighborY="-497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55FAFD-6C51-495C-8CF6-1B288157D05A}" type="pres">
      <dgm:prSet presAssocID="{7CAEEDF6-A248-46A4-97A2-37523B7EE2F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4E802A-2F0B-46DF-98DE-4D9807291FB2}" type="pres">
      <dgm:prSet presAssocID="{7CAEEDF6-A248-46A4-97A2-37523B7EE2F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382598-D546-4C56-923B-57D0886976A8}" type="pres">
      <dgm:prSet presAssocID="{7CAEEDF6-A248-46A4-97A2-37523B7EE2F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974FC33-8436-457E-A0D0-5A9ACEBA40AF}" type="pres">
      <dgm:prSet presAssocID="{7CAEEDF6-A248-46A4-97A2-37523B7EE2F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8D0358-5640-4D9F-BCDE-6BB45635A8CE}" type="pres">
      <dgm:prSet presAssocID="{7CAEEDF6-A248-46A4-97A2-37523B7EE2F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1931CC-A588-4E84-BABA-7F246EBC851F}" type="pres">
      <dgm:prSet presAssocID="{7CAEEDF6-A248-46A4-97A2-37523B7EE2F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5E2FAB-FC33-4B56-9CC1-C74E169A7560}" type="pres">
      <dgm:prSet presAssocID="{7CAEEDF6-A248-46A4-97A2-37523B7EE2F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A6F5DC4-FAFF-4C6D-B275-D82E1B784AC4}" type="presOf" srcId="{10F6110C-444D-48AD-B0BF-89FED3A8E6A3}" destId="{D61931CC-A588-4E84-BABA-7F246EBC851F}" srcOrd="1" destOrd="0" presId="urn:microsoft.com/office/officeart/2005/8/layout/vProcess5"/>
    <dgm:cxn modelId="{E8496531-208D-49EC-AA13-A6C61AE86227}" type="presOf" srcId="{42B484C9-FCE6-479F-8250-30D7996677F3}" destId="{DD4E802A-2F0B-46DF-98DE-4D9807291FB2}" srcOrd="0" destOrd="0" presId="urn:microsoft.com/office/officeart/2005/8/layout/vProcess5"/>
    <dgm:cxn modelId="{4D5D14CD-C178-45F3-B0AD-147A379F66A0}" type="presOf" srcId="{95BFA697-0113-4ECB-86F1-6FF61CC51C91}" destId="{D974FC33-8436-457E-A0D0-5A9ACEBA40AF}" srcOrd="0" destOrd="0" presId="urn:microsoft.com/office/officeart/2005/8/layout/vProcess5"/>
    <dgm:cxn modelId="{6BC09D6C-FCEC-4B96-96D6-699B8F646E7E}" type="presOf" srcId="{42B484C9-FCE6-479F-8250-30D7996677F3}" destId="{025E2FAB-FC33-4B56-9CC1-C74E169A7560}" srcOrd="1" destOrd="0" presId="urn:microsoft.com/office/officeart/2005/8/layout/vProcess5"/>
    <dgm:cxn modelId="{77F646D3-68AC-49BE-8B1B-366676AB09BC}" srcId="{7CAEEDF6-A248-46A4-97A2-37523B7EE2F0}" destId="{10F6110C-444D-48AD-B0BF-89FED3A8E6A3}" srcOrd="1" destOrd="0" parTransId="{04DE094F-EF33-4203-80A9-BAC0A7021C74}" sibTransId="{95BFA697-0113-4ECB-86F1-6FF61CC51C91}"/>
    <dgm:cxn modelId="{54B420A3-8822-4334-BE01-EB1418B5FE79}" srcId="{7CAEEDF6-A248-46A4-97A2-37523B7EE2F0}" destId="{BE830602-0E4D-4C2F-8C97-8979D3DBDABB}" srcOrd="0" destOrd="0" parTransId="{B26DF37C-81F9-446A-AE4F-4229EF8128B2}" sibTransId="{4929B2BC-7850-45CA-B8B1-6AF75EF1D130}"/>
    <dgm:cxn modelId="{492836A4-5702-493E-9C9D-65AF9D001A6D}" type="presOf" srcId="{10F6110C-444D-48AD-B0BF-89FED3A8E6A3}" destId="{9255FAFD-6C51-495C-8CF6-1B288157D05A}" srcOrd="0" destOrd="0" presId="urn:microsoft.com/office/officeart/2005/8/layout/vProcess5"/>
    <dgm:cxn modelId="{E811C4DE-40CD-41AC-9549-8A88B849747E}" type="presOf" srcId="{BE830602-0E4D-4C2F-8C97-8979D3DBDABB}" destId="{048D0358-5640-4D9F-BCDE-6BB45635A8CE}" srcOrd="1" destOrd="0" presId="urn:microsoft.com/office/officeart/2005/8/layout/vProcess5"/>
    <dgm:cxn modelId="{C0C1CDA8-078B-478F-9C97-D71EA9B39B93}" srcId="{7CAEEDF6-A248-46A4-97A2-37523B7EE2F0}" destId="{42B484C9-FCE6-479F-8250-30D7996677F3}" srcOrd="2" destOrd="0" parTransId="{DA11B870-B0E2-46F3-9E72-FD9DAA7BD123}" sibTransId="{D3B0B159-E13D-4625-A76A-E81A1B1EE29A}"/>
    <dgm:cxn modelId="{270F5D4E-A387-4E73-AE74-F99BE70CC147}" type="presOf" srcId="{7CAEEDF6-A248-46A4-97A2-37523B7EE2F0}" destId="{D09A85E1-3A3A-4856-B60C-04185B4D1D35}" srcOrd="0" destOrd="0" presId="urn:microsoft.com/office/officeart/2005/8/layout/vProcess5"/>
    <dgm:cxn modelId="{6AEFC9EC-EB1C-4F15-9067-74093E30EABF}" type="presOf" srcId="{BE830602-0E4D-4C2F-8C97-8979D3DBDABB}" destId="{853C5E97-57D0-4370-B812-8F04DF17E0EC}" srcOrd="0" destOrd="0" presId="urn:microsoft.com/office/officeart/2005/8/layout/vProcess5"/>
    <dgm:cxn modelId="{642CC30C-7DDC-4A4F-8E36-36AC8D3A36F5}" type="presOf" srcId="{4929B2BC-7850-45CA-B8B1-6AF75EF1D130}" destId="{C0382598-D546-4C56-923B-57D0886976A8}" srcOrd="0" destOrd="0" presId="urn:microsoft.com/office/officeart/2005/8/layout/vProcess5"/>
    <dgm:cxn modelId="{92F1C647-20AA-4097-BD58-9AB242CAF2EB}" type="presParOf" srcId="{D09A85E1-3A3A-4856-B60C-04185B4D1D35}" destId="{272A45A4-1B84-4D63-B571-7A728271A8AE}" srcOrd="0" destOrd="0" presId="urn:microsoft.com/office/officeart/2005/8/layout/vProcess5"/>
    <dgm:cxn modelId="{DE4E1F68-68FE-42EC-A2F2-6BE1AA9D492E}" type="presParOf" srcId="{D09A85E1-3A3A-4856-B60C-04185B4D1D35}" destId="{853C5E97-57D0-4370-B812-8F04DF17E0EC}" srcOrd="1" destOrd="0" presId="urn:microsoft.com/office/officeart/2005/8/layout/vProcess5"/>
    <dgm:cxn modelId="{2B539B43-E7BD-4288-8B5B-808389710E25}" type="presParOf" srcId="{D09A85E1-3A3A-4856-B60C-04185B4D1D35}" destId="{9255FAFD-6C51-495C-8CF6-1B288157D05A}" srcOrd="2" destOrd="0" presId="urn:microsoft.com/office/officeart/2005/8/layout/vProcess5"/>
    <dgm:cxn modelId="{3B8FDAB0-556B-4C4C-A098-8B106930158B}" type="presParOf" srcId="{D09A85E1-3A3A-4856-B60C-04185B4D1D35}" destId="{DD4E802A-2F0B-46DF-98DE-4D9807291FB2}" srcOrd="3" destOrd="0" presId="urn:microsoft.com/office/officeart/2005/8/layout/vProcess5"/>
    <dgm:cxn modelId="{9A9C41F6-0EA3-4FC5-8E26-2A8735F00812}" type="presParOf" srcId="{D09A85E1-3A3A-4856-B60C-04185B4D1D35}" destId="{C0382598-D546-4C56-923B-57D0886976A8}" srcOrd="4" destOrd="0" presId="urn:microsoft.com/office/officeart/2005/8/layout/vProcess5"/>
    <dgm:cxn modelId="{3DED42B5-0A81-479E-B7BE-D1358D0EB901}" type="presParOf" srcId="{D09A85E1-3A3A-4856-B60C-04185B4D1D35}" destId="{D974FC33-8436-457E-A0D0-5A9ACEBA40AF}" srcOrd="5" destOrd="0" presId="urn:microsoft.com/office/officeart/2005/8/layout/vProcess5"/>
    <dgm:cxn modelId="{44A62C43-02D1-4089-8FF7-CBD0B11DB212}" type="presParOf" srcId="{D09A85E1-3A3A-4856-B60C-04185B4D1D35}" destId="{048D0358-5640-4D9F-BCDE-6BB45635A8CE}" srcOrd="6" destOrd="0" presId="urn:microsoft.com/office/officeart/2005/8/layout/vProcess5"/>
    <dgm:cxn modelId="{E1EFD95C-F330-4A09-B2EB-23BF17CD4F8E}" type="presParOf" srcId="{D09A85E1-3A3A-4856-B60C-04185B4D1D35}" destId="{D61931CC-A588-4E84-BABA-7F246EBC851F}" srcOrd="7" destOrd="0" presId="urn:microsoft.com/office/officeart/2005/8/layout/vProcess5"/>
    <dgm:cxn modelId="{A1C12392-2D6C-498F-8B26-5CF379135BF7}" type="presParOf" srcId="{D09A85E1-3A3A-4856-B60C-04185B4D1D35}" destId="{025E2FAB-FC33-4B56-9CC1-C74E169A756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9EF3E3-FF41-442F-8115-70F01DC45358}" type="doc">
      <dgm:prSet loTypeId="urn:microsoft.com/office/officeart/2005/8/layout/cycle1" loCatId="cycle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pPr latinLnBrk="1"/>
          <a:endParaRPr lang="ko-KR" altLang="en-US"/>
        </a:p>
      </dgm:t>
    </dgm:pt>
    <dgm:pt modelId="{DFE236EA-C9B7-4633-B94F-3C5C1DDEFBBA}">
      <dgm:prSet phldrT="[텍스트]" custT="1"/>
      <dgm:spPr/>
      <dgm:t>
        <a:bodyPr/>
        <a:lstStyle/>
        <a:p>
          <a:pPr latinLnBrk="1"/>
          <a:r>
            <a:rPr lang="ko-KR" altLang="en-US" sz="4800" b="1" smtClean="0">
              <a:latin typeface="나눔고딕" pitchFamily="50" charset="-127"/>
              <a:ea typeface="나눔고딕" pitchFamily="50" charset="-127"/>
            </a:rPr>
            <a:t>의견결정</a:t>
          </a:r>
          <a:endParaRPr lang="ko-KR" altLang="en-US" sz="4800" b="1" dirty="0">
            <a:latin typeface="나눔고딕" pitchFamily="50" charset="-127"/>
            <a:ea typeface="나눔고딕" pitchFamily="50" charset="-127"/>
          </a:endParaRPr>
        </a:p>
      </dgm:t>
    </dgm:pt>
    <dgm:pt modelId="{E22C5DFE-A32D-4366-AB2E-81019B5F19EF}" type="parTrans" cxnId="{2896D83E-E3CF-4D9E-A120-387EFABBD49B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AFB1E3A0-2816-46EE-8311-4276AA51071D}" type="sibTrans" cxnId="{2896D83E-E3CF-4D9E-A120-387EFABBD49B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10406432-48AD-4480-A78F-ECCA900F2EA8}">
      <dgm:prSet phldrT="[텍스트]" custT="1"/>
      <dgm:spPr/>
      <dgm:t>
        <a:bodyPr/>
        <a:lstStyle/>
        <a:p>
          <a:pPr latinLnBrk="1"/>
          <a:r>
            <a:rPr lang="ko-KR" altLang="en-US" sz="4800" b="1" dirty="0" err="1" smtClean="0">
              <a:latin typeface="나눔고딕" pitchFamily="50" charset="-127"/>
              <a:ea typeface="나눔고딕" pitchFamily="50" charset="-127"/>
            </a:rPr>
            <a:t>마일스톤</a:t>
          </a:r>
          <a:endParaRPr lang="ko-KR" altLang="en-US" sz="4800" b="1" dirty="0">
            <a:latin typeface="나눔고딕" pitchFamily="50" charset="-127"/>
            <a:ea typeface="나눔고딕" pitchFamily="50" charset="-127"/>
          </a:endParaRPr>
        </a:p>
      </dgm:t>
    </dgm:pt>
    <dgm:pt modelId="{25B58365-3C62-429F-AB89-8B61C9C7A001}" type="parTrans" cxnId="{B5F556EF-61C0-422D-AEC4-E5A97B12A612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BA2B02C7-EE39-47AD-B90C-E850CD83FB78}" type="sibTrans" cxnId="{B5F556EF-61C0-422D-AEC4-E5A97B12A612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16D7AEB3-4393-493C-95C1-826331DDCB43}">
      <dgm:prSet phldrT="[텍스트]" custT="1"/>
      <dgm:spPr/>
      <dgm:t>
        <a:bodyPr/>
        <a:lstStyle/>
        <a:p>
          <a:pPr latinLnBrk="1"/>
          <a:r>
            <a:rPr lang="ko-KR" altLang="en-US" sz="4800" b="1" smtClean="0">
              <a:latin typeface="나눔고딕" pitchFamily="50" charset="-127"/>
              <a:ea typeface="나눔고딕" pitchFamily="50" charset="-127"/>
            </a:rPr>
            <a:t>구현</a:t>
          </a:r>
          <a:endParaRPr lang="ko-KR" altLang="en-US" sz="4800" b="1" dirty="0">
            <a:latin typeface="나눔고딕" pitchFamily="50" charset="-127"/>
            <a:ea typeface="나눔고딕" pitchFamily="50" charset="-127"/>
          </a:endParaRPr>
        </a:p>
      </dgm:t>
    </dgm:pt>
    <dgm:pt modelId="{5EB19C64-EC0A-44B7-B7BD-FCCD30408C8E}" type="parTrans" cxnId="{B5039FEC-DE03-4464-846A-3F2162511E06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B30D4795-5F03-4234-9382-14A5884950FA}" type="sibTrans" cxnId="{B5039FEC-DE03-4464-846A-3F2162511E06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5951C3D2-5E6D-4C49-9BEA-4B2C4AA03FC0}">
      <dgm:prSet phldrT="[텍스트]" custT="1"/>
      <dgm:spPr/>
      <dgm:t>
        <a:bodyPr/>
        <a:lstStyle/>
        <a:p>
          <a:pPr latinLnBrk="1"/>
          <a:r>
            <a:rPr lang="ko-KR" altLang="en-US" sz="4800" b="1" smtClean="0">
              <a:latin typeface="나눔고딕" pitchFamily="50" charset="-127"/>
              <a:ea typeface="나눔고딕" pitchFamily="50" charset="-127"/>
            </a:rPr>
            <a:t>통합</a:t>
          </a:r>
          <a:endParaRPr lang="ko-KR" altLang="en-US" sz="4800" b="1" dirty="0">
            <a:latin typeface="나눔고딕" pitchFamily="50" charset="-127"/>
            <a:ea typeface="나눔고딕" pitchFamily="50" charset="-127"/>
          </a:endParaRPr>
        </a:p>
      </dgm:t>
    </dgm:pt>
    <dgm:pt modelId="{A4D40CA5-7A88-404D-A9DA-B5815CB9536B}" type="parTrans" cxnId="{FDC82DB9-6CC8-4DFF-B490-1AECB8599DC5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B44292AE-63B1-486D-B7E4-69C9D1393A6E}" type="sibTrans" cxnId="{FDC82DB9-6CC8-4DFF-B490-1AECB8599DC5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E04F47DF-3CD7-4D4C-B49A-181CAEC7C7B7}">
      <dgm:prSet phldrT="[텍스트]" custT="1"/>
      <dgm:spPr/>
      <dgm:t>
        <a:bodyPr/>
        <a:lstStyle/>
        <a:p>
          <a:pPr latinLnBrk="1"/>
          <a:r>
            <a:rPr lang="ko-KR" altLang="en-US" sz="4800" b="1" smtClean="0">
              <a:latin typeface="나눔고딕" pitchFamily="50" charset="-127"/>
              <a:ea typeface="나눔고딕" pitchFamily="50" charset="-127"/>
            </a:rPr>
            <a:t>사용</a:t>
          </a:r>
          <a:endParaRPr lang="en-US" altLang="ko-KR" sz="4800" b="1" dirty="0" smtClean="0">
            <a:latin typeface="나눔고딕" pitchFamily="50" charset="-127"/>
            <a:ea typeface="나눔고딕" pitchFamily="50" charset="-127"/>
          </a:endParaRPr>
        </a:p>
      </dgm:t>
    </dgm:pt>
    <dgm:pt modelId="{1C09C161-ED13-4E17-8E96-D52737658CFD}" type="parTrans" cxnId="{A8B9ABC7-79EE-4456-B592-022E759F4026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93BDF224-5022-4E6F-99C3-59AB9879A85B}" type="sibTrans" cxnId="{A8B9ABC7-79EE-4456-B592-022E759F4026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57179982-33CE-4926-ADCF-A94B8D405F48}">
      <dgm:prSet phldrT="[텍스트]" custT="1"/>
      <dgm:spPr/>
      <dgm:t>
        <a:bodyPr/>
        <a:lstStyle/>
        <a:p>
          <a:pPr latinLnBrk="1"/>
          <a:r>
            <a:rPr lang="ko-KR" altLang="en-US" sz="4800" b="1" smtClean="0">
              <a:latin typeface="나눔고딕" pitchFamily="50" charset="-127"/>
              <a:ea typeface="나눔고딕" pitchFamily="50" charset="-127"/>
            </a:rPr>
            <a:t>버그</a:t>
          </a:r>
          <a:endParaRPr lang="en-US" altLang="ko-KR" sz="4800" b="1" dirty="0" smtClean="0">
            <a:latin typeface="나눔고딕" pitchFamily="50" charset="-127"/>
            <a:ea typeface="나눔고딕" pitchFamily="50" charset="-127"/>
          </a:endParaRPr>
        </a:p>
      </dgm:t>
    </dgm:pt>
    <dgm:pt modelId="{CE091706-707F-4FBF-A40C-28C988C52173}" type="parTrans" cxnId="{E95ADEC5-64BC-4CFC-9C95-CB64F670C24A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597A24F4-EC84-4E57-AE4B-ADF00EF250DF}" type="sibTrans" cxnId="{E95ADEC5-64BC-4CFC-9C95-CB64F670C24A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F0B8FB93-3AAC-4FCA-B9CD-0FE2FA4AB448}">
      <dgm:prSet phldrT="[텍스트]" custT="1"/>
      <dgm:spPr/>
      <dgm:t>
        <a:bodyPr/>
        <a:lstStyle/>
        <a:p>
          <a:pPr latinLnBrk="1"/>
          <a:r>
            <a:rPr lang="ko-KR" altLang="en-US" sz="4800" b="1" smtClean="0">
              <a:latin typeface="나눔고딕" pitchFamily="50" charset="-127"/>
              <a:ea typeface="나눔고딕" pitchFamily="50" charset="-127"/>
            </a:rPr>
            <a:t>개선사항</a:t>
          </a:r>
          <a:endParaRPr lang="en-US" altLang="ko-KR" sz="4800" b="1" dirty="0" smtClean="0">
            <a:latin typeface="나눔고딕" pitchFamily="50" charset="-127"/>
            <a:ea typeface="나눔고딕" pitchFamily="50" charset="-127"/>
          </a:endParaRPr>
        </a:p>
      </dgm:t>
    </dgm:pt>
    <dgm:pt modelId="{EF0A82A7-7702-4508-8E72-BFBB61F71F5D}" type="parTrans" cxnId="{8B32130F-89DD-479D-9DA3-337EF6E74B8E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AAB55FA5-531F-44AF-A2F7-980E960DD053}" type="sibTrans" cxnId="{8B32130F-89DD-479D-9DA3-337EF6E74B8E}">
      <dgm:prSet/>
      <dgm:spPr/>
      <dgm:t>
        <a:bodyPr/>
        <a:lstStyle/>
        <a:p>
          <a:pPr latinLnBrk="1"/>
          <a:endParaRPr lang="ko-KR" altLang="en-US" sz="4800" b="1">
            <a:solidFill>
              <a:schemeClr val="tx1"/>
            </a:solidFill>
            <a:latin typeface="나눔고딕" pitchFamily="50" charset="-127"/>
            <a:ea typeface="나눔고딕" pitchFamily="50" charset="-127"/>
          </a:endParaRPr>
        </a:p>
      </dgm:t>
    </dgm:pt>
    <dgm:pt modelId="{174EB6C1-7DA6-4E6B-8FD9-31F88669A331}" type="pres">
      <dgm:prSet presAssocID="{729EF3E3-FF41-442F-8115-70F01DC4535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B93033-F606-4141-98A9-4B354724984E}" type="pres">
      <dgm:prSet presAssocID="{DFE236EA-C9B7-4633-B94F-3C5C1DDEFBBA}" presName="dummy" presStyleCnt="0"/>
      <dgm:spPr/>
    </dgm:pt>
    <dgm:pt modelId="{63E7EA93-A580-466C-A4BF-D8E592D95C81}" type="pres">
      <dgm:prSet presAssocID="{DFE236EA-C9B7-4633-B94F-3C5C1DDEFBBA}" presName="node" presStyleLbl="revTx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000033-3A1D-4B0F-BE55-1ABC3CAA54FB}" type="pres">
      <dgm:prSet presAssocID="{AFB1E3A0-2816-46EE-8311-4276AA51071D}" presName="sibTrans" presStyleLbl="node1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9524E22D-40A0-4C65-BC28-0F48B9D1CA89}" type="pres">
      <dgm:prSet presAssocID="{10406432-48AD-4480-A78F-ECCA900F2EA8}" presName="dummy" presStyleCnt="0"/>
      <dgm:spPr/>
    </dgm:pt>
    <dgm:pt modelId="{646392E3-77CB-4D79-91F1-0B2E5196137C}" type="pres">
      <dgm:prSet presAssocID="{10406432-48AD-4480-A78F-ECCA900F2EA8}" presName="node" presStyleLbl="revTx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1BB4C0-58C8-4245-8BCB-0BC79BD42EC8}" type="pres">
      <dgm:prSet presAssocID="{BA2B02C7-EE39-47AD-B90C-E850CD83FB78}" presName="sibTrans" presStyleLbl="node1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909EFF18-3E0B-4AE3-82EA-1CD675AABAEC}" type="pres">
      <dgm:prSet presAssocID="{16D7AEB3-4393-493C-95C1-826331DDCB43}" presName="dummy" presStyleCnt="0"/>
      <dgm:spPr/>
    </dgm:pt>
    <dgm:pt modelId="{4C7CBEB1-B45D-45A6-AAF2-905E2A3DDB67}" type="pres">
      <dgm:prSet presAssocID="{16D7AEB3-4393-493C-95C1-826331DDCB43}" presName="node" presStyleLbl="revTx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1D413DF-18A6-4CFD-B95B-36D29F69B878}" type="pres">
      <dgm:prSet presAssocID="{B30D4795-5F03-4234-9382-14A5884950FA}" presName="sibTrans" presStyleLbl="node1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466823A7-8EB8-48C9-BCA9-084C865EAEF5}" type="pres">
      <dgm:prSet presAssocID="{5951C3D2-5E6D-4C49-9BEA-4B2C4AA03FC0}" presName="dummy" presStyleCnt="0"/>
      <dgm:spPr/>
    </dgm:pt>
    <dgm:pt modelId="{E60B1EF5-A845-4426-BBB5-BB6D70292111}" type="pres">
      <dgm:prSet presAssocID="{5951C3D2-5E6D-4C49-9BEA-4B2C4AA03FC0}" presName="node" presStyleLbl="revTx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56E325B-F913-47D8-A0A2-4FC1CCB640BB}" type="pres">
      <dgm:prSet presAssocID="{B44292AE-63B1-486D-B7E4-69C9D1393A6E}" presName="sibTrans" presStyleLbl="node1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95F68F69-EE14-4F31-A227-80863EEBD40F}" type="pres">
      <dgm:prSet presAssocID="{E04F47DF-3CD7-4D4C-B49A-181CAEC7C7B7}" presName="dummy" presStyleCnt="0"/>
      <dgm:spPr/>
    </dgm:pt>
    <dgm:pt modelId="{756794AE-C6AC-4C13-934A-E3C809C9E9BF}" type="pres">
      <dgm:prSet presAssocID="{E04F47DF-3CD7-4D4C-B49A-181CAEC7C7B7}" presName="node" presStyleLbl="revTx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A7941D-EBB5-426F-B69B-7930191B464E}" type="pres">
      <dgm:prSet presAssocID="{93BDF224-5022-4E6F-99C3-59AB9879A85B}" presName="sibTrans" presStyleLbl="node1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CB698E5A-4FBB-4198-844A-A72ABCFA0148}" type="pres">
      <dgm:prSet presAssocID="{57179982-33CE-4926-ADCF-A94B8D405F48}" presName="dummy" presStyleCnt="0"/>
      <dgm:spPr/>
    </dgm:pt>
    <dgm:pt modelId="{90EAC9CA-CA69-4000-BFAB-9965A012DA4B}" type="pres">
      <dgm:prSet presAssocID="{57179982-33CE-4926-ADCF-A94B8D405F48}" presName="node" presStyleLbl="revTx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52C4345-4A81-4715-9C30-0A3B9943A63F}" type="pres">
      <dgm:prSet presAssocID="{597A24F4-EC84-4E57-AE4B-ADF00EF250DF}" presName="sibTrans" presStyleLbl="node1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1F9D2271-11AF-4DBD-9E8E-5B23699F5AA4}" type="pres">
      <dgm:prSet presAssocID="{F0B8FB93-3AAC-4FCA-B9CD-0FE2FA4AB448}" presName="dummy" presStyleCnt="0"/>
      <dgm:spPr/>
    </dgm:pt>
    <dgm:pt modelId="{0AB2E031-14B9-437E-AABE-CB61F5798583}" type="pres">
      <dgm:prSet presAssocID="{F0B8FB93-3AAC-4FCA-B9CD-0FE2FA4AB448}" presName="node" presStyleLbl="revTx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C9A75F-49A2-480E-A8E0-3C67D930DC9B}" type="pres">
      <dgm:prSet presAssocID="{AAB55FA5-531F-44AF-A2F7-980E960DD053}" presName="sibTrans" presStyleLbl="node1" presStyleIdx="6" presStyleCnt="7"/>
      <dgm:spPr/>
      <dgm:t>
        <a:bodyPr/>
        <a:lstStyle/>
        <a:p>
          <a:pPr latinLnBrk="1"/>
          <a:endParaRPr lang="ko-KR" altLang="en-US"/>
        </a:p>
      </dgm:t>
    </dgm:pt>
  </dgm:ptLst>
  <dgm:cxnLst>
    <dgm:cxn modelId="{9E3AB2E5-E935-4D56-BA83-C6BD3D3F0E04}" type="presOf" srcId="{B44292AE-63B1-486D-B7E4-69C9D1393A6E}" destId="{356E325B-F913-47D8-A0A2-4FC1CCB640BB}" srcOrd="0" destOrd="0" presId="urn:microsoft.com/office/officeart/2005/8/layout/cycle1"/>
    <dgm:cxn modelId="{FEAB4E2D-D517-4B5C-A031-CCDE070850CF}" type="presOf" srcId="{AFB1E3A0-2816-46EE-8311-4276AA51071D}" destId="{58000033-3A1D-4B0F-BE55-1ABC3CAA54FB}" srcOrd="0" destOrd="0" presId="urn:microsoft.com/office/officeart/2005/8/layout/cycle1"/>
    <dgm:cxn modelId="{898D5135-8851-48E1-8F57-CBF56970C915}" type="presOf" srcId="{E04F47DF-3CD7-4D4C-B49A-181CAEC7C7B7}" destId="{756794AE-C6AC-4C13-934A-E3C809C9E9BF}" srcOrd="0" destOrd="0" presId="urn:microsoft.com/office/officeart/2005/8/layout/cycle1"/>
    <dgm:cxn modelId="{4693CC7F-09DD-4D1B-B847-D7F3360CB8CC}" type="presOf" srcId="{57179982-33CE-4926-ADCF-A94B8D405F48}" destId="{90EAC9CA-CA69-4000-BFAB-9965A012DA4B}" srcOrd="0" destOrd="0" presId="urn:microsoft.com/office/officeart/2005/8/layout/cycle1"/>
    <dgm:cxn modelId="{D4D2F162-101B-4BE7-9C3B-E74EFB2CEB44}" type="presOf" srcId="{DFE236EA-C9B7-4633-B94F-3C5C1DDEFBBA}" destId="{63E7EA93-A580-466C-A4BF-D8E592D95C81}" srcOrd="0" destOrd="0" presId="urn:microsoft.com/office/officeart/2005/8/layout/cycle1"/>
    <dgm:cxn modelId="{8B32130F-89DD-479D-9DA3-337EF6E74B8E}" srcId="{729EF3E3-FF41-442F-8115-70F01DC45358}" destId="{F0B8FB93-3AAC-4FCA-B9CD-0FE2FA4AB448}" srcOrd="6" destOrd="0" parTransId="{EF0A82A7-7702-4508-8E72-BFBB61F71F5D}" sibTransId="{AAB55FA5-531F-44AF-A2F7-980E960DD053}"/>
    <dgm:cxn modelId="{D7165635-E8A7-4B6F-B80D-554E944FF2E7}" type="presOf" srcId="{729EF3E3-FF41-442F-8115-70F01DC45358}" destId="{174EB6C1-7DA6-4E6B-8FD9-31F88669A331}" srcOrd="0" destOrd="0" presId="urn:microsoft.com/office/officeart/2005/8/layout/cycle1"/>
    <dgm:cxn modelId="{E95ADEC5-64BC-4CFC-9C95-CB64F670C24A}" srcId="{729EF3E3-FF41-442F-8115-70F01DC45358}" destId="{57179982-33CE-4926-ADCF-A94B8D405F48}" srcOrd="5" destOrd="0" parTransId="{CE091706-707F-4FBF-A40C-28C988C52173}" sibTransId="{597A24F4-EC84-4E57-AE4B-ADF00EF250DF}"/>
    <dgm:cxn modelId="{15F187B3-E324-461C-9438-953C25BD0D5C}" type="presOf" srcId="{BA2B02C7-EE39-47AD-B90C-E850CD83FB78}" destId="{761BB4C0-58C8-4245-8BCB-0BC79BD42EC8}" srcOrd="0" destOrd="0" presId="urn:microsoft.com/office/officeart/2005/8/layout/cycle1"/>
    <dgm:cxn modelId="{EE809B82-55F6-400F-9C87-8773B43F5685}" type="presOf" srcId="{B30D4795-5F03-4234-9382-14A5884950FA}" destId="{B1D413DF-18A6-4CFD-B95B-36D29F69B878}" srcOrd="0" destOrd="0" presId="urn:microsoft.com/office/officeart/2005/8/layout/cycle1"/>
    <dgm:cxn modelId="{73A43A66-D2A0-4422-96BB-203A6BA3CCDA}" type="presOf" srcId="{16D7AEB3-4393-493C-95C1-826331DDCB43}" destId="{4C7CBEB1-B45D-45A6-AAF2-905E2A3DDB67}" srcOrd="0" destOrd="0" presId="urn:microsoft.com/office/officeart/2005/8/layout/cycle1"/>
    <dgm:cxn modelId="{850E1602-6C5D-4540-A3DE-4B6769DA6073}" type="presOf" srcId="{10406432-48AD-4480-A78F-ECCA900F2EA8}" destId="{646392E3-77CB-4D79-91F1-0B2E5196137C}" srcOrd="0" destOrd="0" presId="urn:microsoft.com/office/officeart/2005/8/layout/cycle1"/>
    <dgm:cxn modelId="{A8B9ABC7-79EE-4456-B592-022E759F4026}" srcId="{729EF3E3-FF41-442F-8115-70F01DC45358}" destId="{E04F47DF-3CD7-4D4C-B49A-181CAEC7C7B7}" srcOrd="4" destOrd="0" parTransId="{1C09C161-ED13-4E17-8E96-D52737658CFD}" sibTransId="{93BDF224-5022-4E6F-99C3-59AB9879A85B}"/>
    <dgm:cxn modelId="{B5F556EF-61C0-422D-AEC4-E5A97B12A612}" srcId="{729EF3E3-FF41-442F-8115-70F01DC45358}" destId="{10406432-48AD-4480-A78F-ECCA900F2EA8}" srcOrd="1" destOrd="0" parTransId="{25B58365-3C62-429F-AB89-8B61C9C7A001}" sibTransId="{BA2B02C7-EE39-47AD-B90C-E850CD83FB78}"/>
    <dgm:cxn modelId="{B5039FEC-DE03-4464-846A-3F2162511E06}" srcId="{729EF3E3-FF41-442F-8115-70F01DC45358}" destId="{16D7AEB3-4393-493C-95C1-826331DDCB43}" srcOrd="2" destOrd="0" parTransId="{5EB19C64-EC0A-44B7-B7BD-FCCD30408C8E}" sibTransId="{B30D4795-5F03-4234-9382-14A5884950FA}"/>
    <dgm:cxn modelId="{C65460B5-902F-4E59-A6B2-6271537FE482}" type="presOf" srcId="{93BDF224-5022-4E6F-99C3-59AB9879A85B}" destId="{1AA7941D-EBB5-426F-B69B-7930191B464E}" srcOrd="0" destOrd="0" presId="urn:microsoft.com/office/officeart/2005/8/layout/cycle1"/>
    <dgm:cxn modelId="{FDC82DB9-6CC8-4DFF-B490-1AECB8599DC5}" srcId="{729EF3E3-FF41-442F-8115-70F01DC45358}" destId="{5951C3D2-5E6D-4C49-9BEA-4B2C4AA03FC0}" srcOrd="3" destOrd="0" parTransId="{A4D40CA5-7A88-404D-A9DA-B5815CB9536B}" sibTransId="{B44292AE-63B1-486D-B7E4-69C9D1393A6E}"/>
    <dgm:cxn modelId="{609075F4-CA2E-4B48-8FDD-92FC0311FA4B}" type="presOf" srcId="{5951C3D2-5E6D-4C49-9BEA-4B2C4AA03FC0}" destId="{E60B1EF5-A845-4426-BBB5-BB6D70292111}" srcOrd="0" destOrd="0" presId="urn:microsoft.com/office/officeart/2005/8/layout/cycle1"/>
    <dgm:cxn modelId="{2896D83E-E3CF-4D9E-A120-387EFABBD49B}" srcId="{729EF3E3-FF41-442F-8115-70F01DC45358}" destId="{DFE236EA-C9B7-4633-B94F-3C5C1DDEFBBA}" srcOrd="0" destOrd="0" parTransId="{E22C5DFE-A32D-4366-AB2E-81019B5F19EF}" sibTransId="{AFB1E3A0-2816-46EE-8311-4276AA51071D}"/>
    <dgm:cxn modelId="{DC0A65C7-D51D-4DBC-BAF0-57A3C1BF765C}" type="presOf" srcId="{AAB55FA5-531F-44AF-A2F7-980E960DD053}" destId="{5FC9A75F-49A2-480E-A8E0-3C67D930DC9B}" srcOrd="0" destOrd="0" presId="urn:microsoft.com/office/officeart/2005/8/layout/cycle1"/>
    <dgm:cxn modelId="{9590DF9E-D44C-4AE2-9923-7C67AA7F6677}" type="presOf" srcId="{597A24F4-EC84-4E57-AE4B-ADF00EF250DF}" destId="{752C4345-4A81-4715-9C30-0A3B9943A63F}" srcOrd="0" destOrd="0" presId="urn:microsoft.com/office/officeart/2005/8/layout/cycle1"/>
    <dgm:cxn modelId="{118C52D4-41FF-432F-B2D8-58F21C177845}" type="presOf" srcId="{F0B8FB93-3AAC-4FCA-B9CD-0FE2FA4AB448}" destId="{0AB2E031-14B9-437E-AABE-CB61F5798583}" srcOrd="0" destOrd="0" presId="urn:microsoft.com/office/officeart/2005/8/layout/cycle1"/>
    <dgm:cxn modelId="{3550F04C-5978-4150-B6C7-E24694A3C3DE}" type="presParOf" srcId="{174EB6C1-7DA6-4E6B-8FD9-31F88669A331}" destId="{E7B93033-F606-4141-98A9-4B354724984E}" srcOrd="0" destOrd="0" presId="urn:microsoft.com/office/officeart/2005/8/layout/cycle1"/>
    <dgm:cxn modelId="{06788AE9-B6AF-4BD6-8219-AC8E7151329D}" type="presParOf" srcId="{174EB6C1-7DA6-4E6B-8FD9-31F88669A331}" destId="{63E7EA93-A580-466C-A4BF-D8E592D95C81}" srcOrd="1" destOrd="0" presId="urn:microsoft.com/office/officeart/2005/8/layout/cycle1"/>
    <dgm:cxn modelId="{EF7FC72C-D65E-4B34-A3CA-B686A74557EF}" type="presParOf" srcId="{174EB6C1-7DA6-4E6B-8FD9-31F88669A331}" destId="{58000033-3A1D-4B0F-BE55-1ABC3CAA54FB}" srcOrd="2" destOrd="0" presId="urn:microsoft.com/office/officeart/2005/8/layout/cycle1"/>
    <dgm:cxn modelId="{93431464-7CFA-4F1F-869D-B888A6F883CB}" type="presParOf" srcId="{174EB6C1-7DA6-4E6B-8FD9-31F88669A331}" destId="{9524E22D-40A0-4C65-BC28-0F48B9D1CA89}" srcOrd="3" destOrd="0" presId="urn:microsoft.com/office/officeart/2005/8/layout/cycle1"/>
    <dgm:cxn modelId="{4830E424-3CE9-4DA7-87EC-14CF03AE4E07}" type="presParOf" srcId="{174EB6C1-7DA6-4E6B-8FD9-31F88669A331}" destId="{646392E3-77CB-4D79-91F1-0B2E5196137C}" srcOrd="4" destOrd="0" presId="urn:microsoft.com/office/officeart/2005/8/layout/cycle1"/>
    <dgm:cxn modelId="{C7478220-0E2B-443A-9D87-BE565D7714E2}" type="presParOf" srcId="{174EB6C1-7DA6-4E6B-8FD9-31F88669A331}" destId="{761BB4C0-58C8-4245-8BCB-0BC79BD42EC8}" srcOrd="5" destOrd="0" presId="urn:microsoft.com/office/officeart/2005/8/layout/cycle1"/>
    <dgm:cxn modelId="{231A5E4F-1423-42EA-98C0-F6C2012AED35}" type="presParOf" srcId="{174EB6C1-7DA6-4E6B-8FD9-31F88669A331}" destId="{909EFF18-3E0B-4AE3-82EA-1CD675AABAEC}" srcOrd="6" destOrd="0" presId="urn:microsoft.com/office/officeart/2005/8/layout/cycle1"/>
    <dgm:cxn modelId="{955BC0B6-9E57-4E38-9430-0C483B25E58E}" type="presParOf" srcId="{174EB6C1-7DA6-4E6B-8FD9-31F88669A331}" destId="{4C7CBEB1-B45D-45A6-AAF2-905E2A3DDB67}" srcOrd="7" destOrd="0" presId="urn:microsoft.com/office/officeart/2005/8/layout/cycle1"/>
    <dgm:cxn modelId="{CF2006D9-7DBA-4A05-B67A-134770FFFF77}" type="presParOf" srcId="{174EB6C1-7DA6-4E6B-8FD9-31F88669A331}" destId="{B1D413DF-18A6-4CFD-B95B-36D29F69B878}" srcOrd="8" destOrd="0" presId="urn:microsoft.com/office/officeart/2005/8/layout/cycle1"/>
    <dgm:cxn modelId="{2707FAAD-61D5-4EFC-9FA5-39F64453D5AD}" type="presParOf" srcId="{174EB6C1-7DA6-4E6B-8FD9-31F88669A331}" destId="{466823A7-8EB8-48C9-BCA9-084C865EAEF5}" srcOrd="9" destOrd="0" presId="urn:microsoft.com/office/officeart/2005/8/layout/cycle1"/>
    <dgm:cxn modelId="{C8F69DDE-A1C1-47F6-AE8E-CCF9B16152C7}" type="presParOf" srcId="{174EB6C1-7DA6-4E6B-8FD9-31F88669A331}" destId="{E60B1EF5-A845-4426-BBB5-BB6D70292111}" srcOrd="10" destOrd="0" presId="urn:microsoft.com/office/officeart/2005/8/layout/cycle1"/>
    <dgm:cxn modelId="{F42C3BA2-E56B-4C3C-84F1-C836E54BD633}" type="presParOf" srcId="{174EB6C1-7DA6-4E6B-8FD9-31F88669A331}" destId="{356E325B-F913-47D8-A0A2-4FC1CCB640BB}" srcOrd="11" destOrd="0" presId="urn:microsoft.com/office/officeart/2005/8/layout/cycle1"/>
    <dgm:cxn modelId="{FD7E3D8E-9532-43E8-AB3D-A40DF0A370DE}" type="presParOf" srcId="{174EB6C1-7DA6-4E6B-8FD9-31F88669A331}" destId="{95F68F69-EE14-4F31-A227-80863EEBD40F}" srcOrd="12" destOrd="0" presId="urn:microsoft.com/office/officeart/2005/8/layout/cycle1"/>
    <dgm:cxn modelId="{50B14F34-16F5-4802-8F2F-6DE99D9D793D}" type="presParOf" srcId="{174EB6C1-7DA6-4E6B-8FD9-31F88669A331}" destId="{756794AE-C6AC-4C13-934A-E3C809C9E9BF}" srcOrd="13" destOrd="0" presId="urn:microsoft.com/office/officeart/2005/8/layout/cycle1"/>
    <dgm:cxn modelId="{9FBA0108-8609-4648-B4A1-3BFEE2ADF797}" type="presParOf" srcId="{174EB6C1-7DA6-4E6B-8FD9-31F88669A331}" destId="{1AA7941D-EBB5-426F-B69B-7930191B464E}" srcOrd="14" destOrd="0" presId="urn:microsoft.com/office/officeart/2005/8/layout/cycle1"/>
    <dgm:cxn modelId="{DB04B174-AC9C-4865-9D2C-81EE34C8BF29}" type="presParOf" srcId="{174EB6C1-7DA6-4E6B-8FD9-31F88669A331}" destId="{CB698E5A-4FBB-4198-844A-A72ABCFA0148}" srcOrd="15" destOrd="0" presId="urn:microsoft.com/office/officeart/2005/8/layout/cycle1"/>
    <dgm:cxn modelId="{09DB2E97-DD52-4BEA-A8C8-15900FEE6B4A}" type="presParOf" srcId="{174EB6C1-7DA6-4E6B-8FD9-31F88669A331}" destId="{90EAC9CA-CA69-4000-BFAB-9965A012DA4B}" srcOrd="16" destOrd="0" presId="urn:microsoft.com/office/officeart/2005/8/layout/cycle1"/>
    <dgm:cxn modelId="{A12D93D8-1B3F-49E7-A26E-DB8100868A9F}" type="presParOf" srcId="{174EB6C1-7DA6-4E6B-8FD9-31F88669A331}" destId="{752C4345-4A81-4715-9C30-0A3B9943A63F}" srcOrd="17" destOrd="0" presId="urn:microsoft.com/office/officeart/2005/8/layout/cycle1"/>
    <dgm:cxn modelId="{6A0F3299-26B8-41CF-8910-A0A7A603B06B}" type="presParOf" srcId="{174EB6C1-7DA6-4E6B-8FD9-31F88669A331}" destId="{1F9D2271-11AF-4DBD-9E8E-5B23699F5AA4}" srcOrd="18" destOrd="0" presId="urn:microsoft.com/office/officeart/2005/8/layout/cycle1"/>
    <dgm:cxn modelId="{AE5AD93C-209B-430E-BC52-BA83095CE848}" type="presParOf" srcId="{174EB6C1-7DA6-4E6B-8FD9-31F88669A331}" destId="{0AB2E031-14B9-437E-AABE-CB61F5798583}" srcOrd="19" destOrd="0" presId="urn:microsoft.com/office/officeart/2005/8/layout/cycle1"/>
    <dgm:cxn modelId="{7797E7F4-0167-4F21-BAE7-5E09B26C5F31}" type="presParOf" srcId="{174EB6C1-7DA6-4E6B-8FD9-31F88669A331}" destId="{5FC9A75F-49A2-480E-A8E0-3C67D930DC9B}" srcOrd="20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C5E97-57D0-4370-B812-8F04DF17E0EC}">
      <dsp:nvSpPr>
        <dsp:cNvPr id="0" name=""/>
        <dsp:cNvSpPr/>
      </dsp:nvSpPr>
      <dsp:spPr>
        <a:xfrm>
          <a:off x="0" y="0"/>
          <a:ext cx="10373158" cy="1620180"/>
        </a:xfrm>
        <a:prstGeom prst="roundRect">
          <a:avLst>
            <a:gd name="adj" fmla="val 10000"/>
          </a:avLst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000" b="1" kern="1200" dirty="0" err="1" smtClean="0">
              <a:latin typeface="나눔고딕OTF" pitchFamily="34" charset="-127"/>
              <a:ea typeface="나눔고딕OTF" pitchFamily="34" charset="-127"/>
            </a:rPr>
            <a:t>아키텍쳐</a:t>
          </a:r>
          <a:r>
            <a:rPr lang="ko-KR" altLang="en-US" sz="6000" b="1" kern="1200" dirty="0" smtClean="0">
              <a:latin typeface="나눔고딕OTF" pitchFamily="34" charset="-127"/>
              <a:ea typeface="나눔고딕OTF" pitchFamily="34" charset="-127"/>
            </a:rPr>
            <a:t> 분석</a:t>
          </a:r>
          <a:endParaRPr lang="en-US" altLang="ko-KR" sz="6000" b="1" kern="1200" dirty="0" smtClean="0">
            <a:latin typeface="나눔고딕OTF" pitchFamily="34" charset="-127"/>
            <a:ea typeface="나눔고딕OTF" pitchFamily="34" charset="-127"/>
          </a:endParaRPr>
        </a:p>
      </dsp:txBody>
      <dsp:txXfrm>
        <a:off x="47453" y="47453"/>
        <a:ext cx="8624858" cy="1525274"/>
      </dsp:txXfrm>
    </dsp:sp>
    <dsp:sp modelId="{9255FAFD-6C51-495C-8CF6-1B288157D05A}">
      <dsp:nvSpPr>
        <dsp:cNvPr id="0" name=""/>
        <dsp:cNvSpPr/>
      </dsp:nvSpPr>
      <dsp:spPr>
        <a:xfrm>
          <a:off x="915278" y="1890210"/>
          <a:ext cx="10373158" cy="1620180"/>
        </a:xfrm>
        <a:prstGeom prst="roundRect">
          <a:avLst>
            <a:gd name="adj" fmla="val 10000"/>
          </a:avLst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000" b="1" kern="1200" dirty="0" smtClean="0">
              <a:latin typeface="나눔고딕OTF" pitchFamily="34" charset="-127"/>
              <a:ea typeface="나눔고딕OTF" pitchFamily="34" charset="-127"/>
            </a:rPr>
            <a:t>클래스</a:t>
          </a:r>
          <a:r>
            <a:rPr lang="en-US" altLang="ko-KR" sz="6000" b="1" kern="1200" dirty="0" smtClean="0">
              <a:latin typeface="나눔고딕OTF" pitchFamily="34" charset="-127"/>
              <a:ea typeface="나눔고딕OTF" pitchFamily="34" charset="-127"/>
            </a:rPr>
            <a:t>, </a:t>
          </a:r>
          <a:r>
            <a:rPr lang="ko-KR" altLang="en-US" sz="6000" b="1" kern="1200" dirty="0" err="1" smtClean="0">
              <a:latin typeface="나눔고딕OTF" pitchFamily="34" charset="-127"/>
              <a:ea typeface="나눔고딕OTF" pitchFamily="34" charset="-127"/>
            </a:rPr>
            <a:t>메소드</a:t>
          </a:r>
          <a:r>
            <a:rPr lang="ko-KR" altLang="en-US" sz="6000" b="1" kern="1200" dirty="0" smtClean="0">
              <a:latin typeface="나눔고딕OTF" pitchFamily="34" charset="-127"/>
              <a:ea typeface="나눔고딕OTF" pitchFamily="34" charset="-127"/>
            </a:rPr>
            <a:t> 분석</a:t>
          </a:r>
          <a:endParaRPr lang="en-US" altLang="ko-KR" sz="6000" b="1" kern="1200" dirty="0" smtClean="0">
            <a:latin typeface="나눔고딕OTF" pitchFamily="34" charset="-127"/>
            <a:ea typeface="나눔고딕OTF" pitchFamily="34" charset="-127"/>
          </a:endParaRPr>
        </a:p>
      </dsp:txBody>
      <dsp:txXfrm>
        <a:off x="962731" y="1937663"/>
        <a:ext cx="8309856" cy="1525274"/>
      </dsp:txXfrm>
    </dsp:sp>
    <dsp:sp modelId="{DD4E802A-2F0B-46DF-98DE-4D9807291FB2}">
      <dsp:nvSpPr>
        <dsp:cNvPr id="0" name=""/>
        <dsp:cNvSpPr/>
      </dsp:nvSpPr>
      <dsp:spPr>
        <a:xfrm>
          <a:off x="1830557" y="3780420"/>
          <a:ext cx="10373158" cy="1620180"/>
        </a:xfrm>
        <a:prstGeom prst="roundRect">
          <a:avLst>
            <a:gd name="adj" fmla="val 10000"/>
          </a:avLst>
        </a:prstGeom>
        <a:solidFill>
          <a:srgbClr val="33CC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lvl="0" algn="l" defTabSz="2667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000" b="1" kern="1200" dirty="0" err="1" smtClean="0">
              <a:latin typeface="나눔고딕OTF" pitchFamily="34" charset="-127"/>
              <a:ea typeface="나눔고딕OTF" pitchFamily="34" charset="-127"/>
            </a:rPr>
            <a:t>로직</a:t>
          </a:r>
          <a:r>
            <a:rPr lang="en-US" altLang="ko-KR" sz="6000" b="1" kern="1200" dirty="0" smtClean="0">
              <a:latin typeface="나눔고딕OTF" pitchFamily="34" charset="-127"/>
              <a:ea typeface="나눔고딕OTF" pitchFamily="34" charset="-127"/>
            </a:rPr>
            <a:t>, </a:t>
          </a:r>
          <a:r>
            <a:rPr lang="ko-KR" altLang="en-US" sz="6000" b="1" kern="1200" dirty="0" smtClean="0">
              <a:latin typeface="나눔고딕OTF" pitchFamily="34" charset="-127"/>
              <a:ea typeface="나눔고딕OTF" pitchFamily="34" charset="-127"/>
            </a:rPr>
            <a:t>알고리즘 분석</a:t>
          </a:r>
          <a:endParaRPr lang="ko-KR" altLang="en-US" sz="6000" b="1" kern="1200" dirty="0"/>
        </a:p>
      </dsp:txBody>
      <dsp:txXfrm>
        <a:off x="1878010" y="3827873"/>
        <a:ext cx="8309856" cy="1525274"/>
      </dsp:txXfrm>
    </dsp:sp>
    <dsp:sp modelId="{C0382598-D546-4C56-923B-57D0886976A8}">
      <dsp:nvSpPr>
        <dsp:cNvPr id="0" name=""/>
        <dsp:cNvSpPr/>
      </dsp:nvSpPr>
      <dsp:spPr>
        <a:xfrm>
          <a:off x="9320041" y="1228636"/>
          <a:ext cx="1053117" cy="105311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>
        <a:off x="9556992" y="1228636"/>
        <a:ext cx="579215" cy="792471"/>
      </dsp:txXfrm>
    </dsp:sp>
    <dsp:sp modelId="{D974FC33-8436-457E-A0D0-5A9ACEBA40AF}">
      <dsp:nvSpPr>
        <dsp:cNvPr id="0" name=""/>
        <dsp:cNvSpPr/>
      </dsp:nvSpPr>
      <dsp:spPr>
        <a:xfrm>
          <a:off x="10235320" y="3108045"/>
          <a:ext cx="1053117" cy="105311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10800000"/>
            <a:satOff val="1262"/>
            <a:lumOff val="993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10800000"/>
              <a:satOff val="1262"/>
              <a:lumOff val="99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/>
        </a:p>
      </dsp:txBody>
      <dsp:txXfrm>
        <a:off x="10472271" y="3108045"/>
        <a:ext cx="579215" cy="792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7EA93-A580-466C-A4BF-D8E592D95C81}">
      <dsp:nvSpPr>
        <dsp:cNvPr id="0" name=""/>
        <dsp:cNvSpPr/>
      </dsp:nvSpPr>
      <dsp:spPr>
        <a:xfrm>
          <a:off x="6704826" y="404"/>
          <a:ext cx="1432952" cy="1432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smtClean="0">
              <a:latin typeface="나눔고딕" pitchFamily="50" charset="-127"/>
              <a:ea typeface="나눔고딕" pitchFamily="50" charset="-127"/>
            </a:rPr>
            <a:t>의견결정</a:t>
          </a:r>
          <a:endParaRPr lang="ko-KR" altLang="en-US" sz="4800" b="1" kern="1200" dirty="0">
            <a:latin typeface="나눔고딕" pitchFamily="50" charset="-127"/>
            <a:ea typeface="나눔고딕" pitchFamily="50" charset="-127"/>
          </a:endParaRPr>
        </a:p>
      </dsp:txBody>
      <dsp:txXfrm>
        <a:off x="6704826" y="404"/>
        <a:ext cx="1432952" cy="1432952"/>
      </dsp:txXfrm>
    </dsp:sp>
    <dsp:sp modelId="{58000033-3A1D-4B0F-BE55-1ABC3CAA54FB}">
      <dsp:nvSpPr>
        <dsp:cNvPr id="0" name=""/>
        <dsp:cNvSpPr/>
      </dsp:nvSpPr>
      <dsp:spPr>
        <a:xfrm>
          <a:off x="2225415" y="76222"/>
          <a:ext cx="7430488" cy="7430488"/>
        </a:xfrm>
        <a:prstGeom prst="circularArrow">
          <a:avLst>
            <a:gd name="adj1" fmla="val 3761"/>
            <a:gd name="adj2" fmla="val 234621"/>
            <a:gd name="adj3" fmla="val 19827894"/>
            <a:gd name="adj4" fmla="val 18604717"/>
            <a:gd name="adj5" fmla="val 4387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392E3-77CB-4D79-91F1-0B2E5196137C}">
      <dsp:nvSpPr>
        <dsp:cNvPr id="0" name=""/>
        <dsp:cNvSpPr/>
      </dsp:nvSpPr>
      <dsp:spPr>
        <a:xfrm>
          <a:off x="8551157" y="2315630"/>
          <a:ext cx="1432952" cy="1432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dirty="0" err="1" smtClean="0">
              <a:latin typeface="나눔고딕" pitchFamily="50" charset="-127"/>
              <a:ea typeface="나눔고딕" pitchFamily="50" charset="-127"/>
            </a:rPr>
            <a:t>마일스톤</a:t>
          </a:r>
          <a:endParaRPr lang="ko-KR" altLang="en-US" sz="4800" b="1" kern="1200" dirty="0">
            <a:latin typeface="나눔고딕" pitchFamily="50" charset="-127"/>
            <a:ea typeface="나눔고딕" pitchFamily="50" charset="-127"/>
          </a:endParaRPr>
        </a:p>
      </dsp:txBody>
      <dsp:txXfrm>
        <a:off x="8551157" y="2315630"/>
        <a:ext cx="1432952" cy="1432952"/>
      </dsp:txXfrm>
    </dsp:sp>
    <dsp:sp modelId="{761BB4C0-58C8-4245-8BCB-0BC79BD42EC8}">
      <dsp:nvSpPr>
        <dsp:cNvPr id="0" name=""/>
        <dsp:cNvSpPr/>
      </dsp:nvSpPr>
      <dsp:spPr>
        <a:xfrm>
          <a:off x="2225415" y="76222"/>
          <a:ext cx="7430488" cy="7430488"/>
        </a:xfrm>
        <a:prstGeom prst="circularArrow">
          <a:avLst>
            <a:gd name="adj1" fmla="val 3761"/>
            <a:gd name="adj2" fmla="val 234621"/>
            <a:gd name="adj3" fmla="val 1231007"/>
            <a:gd name="adj4" fmla="val 21556798"/>
            <a:gd name="adj5" fmla="val 4387"/>
          </a:avLst>
        </a:prstGeom>
        <a:solidFill>
          <a:schemeClr val="accent4">
            <a:shade val="50000"/>
            <a:hueOff val="0"/>
            <a:satOff val="0"/>
            <a:lumOff val="163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CBEB1-B45D-45A6-AAF2-905E2A3DDB67}">
      <dsp:nvSpPr>
        <dsp:cNvPr id="0" name=""/>
        <dsp:cNvSpPr/>
      </dsp:nvSpPr>
      <dsp:spPr>
        <a:xfrm>
          <a:off x="7892209" y="5202669"/>
          <a:ext cx="1432952" cy="1432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smtClean="0">
              <a:latin typeface="나눔고딕" pitchFamily="50" charset="-127"/>
              <a:ea typeface="나눔고딕" pitchFamily="50" charset="-127"/>
            </a:rPr>
            <a:t>구현</a:t>
          </a:r>
          <a:endParaRPr lang="ko-KR" altLang="en-US" sz="4800" b="1" kern="1200" dirty="0">
            <a:latin typeface="나눔고딕" pitchFamily="50" charset="-127"/>
            <a:ea typeface="나눔고딕" pitchFamily="50" charset="-127"/>
          </a:endParaRPr>
        </a:p>
      </dsp:txBody>
      <dsp:txXfrm>
        <a:off x="7892209" y="5202669"/>
        <a:ext cx="1432952" cy="1432952"/>
      </dsp:txXfrm>
    </dsp:sp>
    <dsp:sp modelId="{B1D413DF-18A6-4CFD-B95B-36D29F69B878}">
      <dsp:nvSpPr>
        <dsp:cNvPr id="0" name=""/>
        <dsp:cNvSpPr/>
      </dsp:nvSpPr>
      <dsp:spPr>
        <a:xfrm>
          <a:off x="2225415" y="76222"/>
          <a:ext cx="7430488" cy="7430488"/>
        </a:xfrm>
        <a:prstGeom prst="circularArrow">
          <a:avLst>
            <a:gd name="adj1" fmla="val 3761"/>
            <a:gd name="adj2" fmla="val 234621"/>
            <a:gd name="adj3" fmla="val 4438199"/>
            <a:gd name="adj4" fmla="val 3307126"/>
            <a:gd name="adj5" fmla="val 4387"/>
          </a:avLst>
        </a:prstGeom>
        <a:solidFill>
          <a:schemeClr val="accent4">
            <a:shade val="50000"/>
            <a:hueOff val="0"/>
            <a:satOff val="0"/>
            <a:lumOff val="326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B1EF5-A845-4426-BBB5-BB6D70292111}">
      <dsp:nvSpPr>
        <dsp:cNvPr id="0" name=""/>
        <dsp:cNvSpPr/>
      </dsp:nvSpPr>
      <dsp:spPr>
        <a:xfrm>
          <a:off x="5224183" y="6487523"/>
          <a:ext cx="1432952" cy="1432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smtClean="0">
              <a:latin typeface="나눔고딕" pitchFamily="50" charset="-127"/>
              <a:ea typeface="나눔고딕" pitchFamily="50" charset="-127"/>
            </a:rPr>
            <a:t>통합</a:t>
          </a:r>
          <a:endParaRPr lang="ko-KR" altLang="en-US" sz="4800" b="1" kern="1200" dirty="0">
            <a:latin typeface="나눔고딕" pitchFamily="50" charset="-127"/>
            <a:ea typeface="나눔고딕" pitchFamily="50" charset="-127"/>
          </a:endParaRPr>
        </a:p>
      </dsp:txBody>
      <dsp:txXfrm>
        <a:off x="5224183" y="6487523"/>
        <a:ext cx="1432952" cy="1432952"/>
      </dsp:txXfrm>
    </dsp:sp>
    <dsp:sp modelId="{356E325B-F913-47D8-A0A2-4FC1CCB640BB}">
      <dsp:nvSpPr>
        <dsp:cNvPr id="0" name=""/>
        <dsp:cNvSpPr/>
      </dsp:nvSpPr>
      <dsp:spPr>
        <a:xfrm>
          <a:off x="2225415" y="76222"/>
          <a:ext cx="7430488" cy="7430488"/>
        </a:xfrm>
        <a:prstGeom prst="circularArrow">
          <a:avLst>
            <a:gd name="adj1" fmla="val 3761"/>
            <a:gd name="adj2" fmla="val 234621"/>
            <a:gd name="adj3" fmla="val 7258253"/>
            <a:gd name="adj4" fmla="val 6127181"/>
            <a:gd name="adj5" fmla="val 4387"/>
          </a:avLst>
        </a:prstGeom>
        <a:solidFill>
          <a:schemeClr val="accent4">
            <a:shade val="50000"/>
            <a:hueOff val="0"/>
            <a:satOff val="0"/>
            <a:lumOff val="489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794AE-C6AC-4C13-934A-E3C809C9E9BF}">
      <dsp:nvSpPr>
        <dsp:cNvPr id="0" name=""/>
        <dsp:cNvSpPr/>
      </dsp:nvSpPr>
      <dsp:spPr>
        <a:xfrm>
          <a:off x="2556158" y="5202669"/>
          <a:ext cx="1432952" cy="1432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smtClean="0">
              <a:latin typeface="나눔고딕" pitchFamily="50" charset="-127"/>
              <a:ea typeface="나눔고딕" pitchFamily="50" charset="-127"/>
            </a:rPr>
            <a:t>사용</a:t>
          </a:r>
          <a:endParaRPr lang="en-US" altLang="ko-KR" sz="4800" b="1" kern="1200" dirty="0" smtClean="0">
            <a:latin typeface="나눔고딕" pitchFamily="50" charset="-127"/>
            <a:ea typeface="나눔고딕" pitchFamily="50" charset="-127"/>
          </a:endParaRPr>
        </a:p>
      </dsp:txBody>
      <dsp:txXfrm>
        <a:off x="2556158" y="5202669"/>
        <a:ext cx="1432952" cy="1432952"/>
      </dsp:txXfrm>
    </dsp:sp>
    <dsp:sp modelId="{1AA7941D-EBB5-426F-B69B-7930191B464E}">
      <dsp:nvSpPr>
        <dsp:cNvPr id="0" name=""/>
        <dsp:cNvSpPr/>
      </dsp:nvSpPr>
      <dsp:spPr>
        <a:xfrm>
          <a:off x="2225415" y="76222"/>
          <a:ext cx="7430488" cy="7430488"/>
        </a:xfrm>
        <a:prstGeom prst="circularArrow">
          <a:avLst>
            <a:gd name="adj1" fmla="val 3761"/>
            <a:gd name="adj2" fmla="val 234621"/>
            <a:gd name="adj3" fmla="val 10608581"/>
            <a:gd name="adj4" fmla="val 9334373"/>
            <a:gd name="adj5" fmla="val 4387"/>
          </a:avLst>
        </a:prstGeom>
        <a:solidFill>
          <a:schemeClr val="accent4">
            <a:shade val="50000"/>
            <a:hueOff val="0"/>
            <a:satOff val="0"/>
            <a:lumOff val="489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AC9CA-CA69-4000-BFAB-9965A012DA4B}">
      <dsp:nvSpPr>
        <dsp:cNvPr id="0" name=""/>
        <dsp:cNvSpPr/>
      </dsp:nvSpPr>
      <dsp:spPr>
        <a:xfrm>
          <a:off x="1897210" y="2315630"/>
          <a:ext cx="1432952" cy="1432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smtClean="0">
              <a:latin typeface="나눔고딕" pitchFamily="50" charset="-127"/>
              <a:ea typeface="나눔고딕" pitchFamily="50" charset="-127"/>
            </a:rPr>
            <a:t>버그</a:t>
          </a:r>
          <a:endParaRPr lang="en-US" altLang="ko-KR" sz="4800" b="1" kern="1200" dirty="0" smtClean="0">
            <a:latin typeface="나눔고딕" pitchFamily="50" charset="-127"/>
            <a:ea typeface="나눔고딕" pitchFamily="50" charset="-127"/>
          </a:endParaRPr>
        </a:p>
      </dsp:txBody>
      <dsp:txXfrm>
        <a:off x="1897210" y="2315630"/>
        <a:ext cx="1432952" cy="1432952"/>
      </dsp:txXfrm>
    </dsp:sp>
    <dsp:sp modelId="{752C4345-4A81-4715-9C30-0A3B9943A63F}">
      <dsp:nvSpPr>
        <dsp:cNvPr id="0" name=""/>
        <dsp:cNvSpPr/>
      </dsp:nvSpPr>
      <dsp:spPr>
        <a:xfrm>
          <a:off x="2225415" y="76222"/>
          <a:ext cx="7430488" cy="7430488"/>
        </a:xfrm>
        <a:prstGeom prst="circularArrow">
          <a:avLst>
            <a:gd name="adj1" fmla="val 3761"/>
            <a:gd name="adj2" fmla="val 234621"/>
            <a:gd name="adj3" fmla="val 13560662"/>
            <a:gd name="adj4" fmla="val 12337485"/>
            <a:gd name="adj5" fmla="val 4387"/>
          </a:avLst>
        </a:prstGeom>
        <a:solidFill>
          <a:schemeClr val="accent4">
            <a:shade val="50000"/>
            <a:hueOff val="0"/>
            <a:satOff val="0"/>
            <a:lumOff val="326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2E031-14B9-437E-AABE-CB61F5798583}">
      <dsp:nvSpPr>
        <dsp:cNvPr id="0" name=""/>
        <dsp:cNvSpPr/>
      </dsp:nvSpPr>
      <dsp:spPr>
        <a:xfrm>
          <a:off x="3743541" y="404"/>
          <a:ext cx="1432952" cy="1432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1" kern="1200" smtClean="0">
              <a:latin typeface="나눔고딕" pitchFamily="50" charset="-127"/>
              <a:ea typeface="나눔고딕" pitchFamily="50" charset="-127"/>
            </a:rPr>
            <a:t>개선사항</a:t>
          </a:r>
          <a:endParaRPr lang="en-US" altLang="ko-KR" sz="4800" b="1" kern="1200" dirty="0" smtClean="0">
            <a:latin typeface="나눔고딕" pitchFamily="50" charset="-127"/>
            <a:ea typeface="나눔고딕" pitchFamily="50" charset="-127"/>
          </a:endParaRPr>
        </a:p>
      </dsp:txBody>
      <dsp:txXfrm>
        <a:off x="3743541" y="404"/>
        <a:ext cx="1432952" cy="1432952"/>
      </dsp:txXfrm>
    </dsp:sp>
    <dsp:sp modelId="{5FC9A75F-49A2-480E-A8E0-3C67D930DC9B}">
      <dsp:nvSpPr>
        <dsp:cNvPr id="0" name=""/>
        <dsp:cNvSpPr/>
      </dsp:nvSpPr>
      <dsp:spPr>
        <a:xfrm>
          <a:off x="2225415" y="76222"/>
          <a:ext cx="7430488" cy="7430488"/>
        </a:xfrm>
        <a:prstGeom prst="circularArrow">
          <a:avLst>
            <a:gd name="adj1" fmla="val 3761"/>
            <a:gd name="adj2" fmla="val 234621"/>
            <a:gd name="adj3" fmla="val 16741775"/>
            <a:gd name="adj4" fmla="val 15423604"/>
            <a:gd name="adj5" fmla="val 4387"/>
          </a:avLst>
        </a:prstGeom>
        <a:solidFill>
          <a:schemeClr val="accent4">
            <a:shade val="50000"/>
            <a:hueOff val="0"/>
            <a:satOff val="0"/>
            <a:lumOff val="163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76E8B865-BC3A-4220-91C4-F48F89910DC9}" type="datetimeFigureOut">
              <a:rPr lang="ko-KR" altLang="en-US"/>
              <a:pPr>
                <a:defRPr/>
              </a:pPr>
              <a:t>2012-11-02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F9F93D69-56F4-4909-8FB0-009FCA07AA2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30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3303BC31-73D7-457E-AB40-F72F1F628806}" type="datetimeFigureOut">
              <a:rPr lang="ko-KR" altLang="en-US"/>
              <a:pPr>
                <a:defRPr/>
              </a:pPr>
              <a:t>2012-11-02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5537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212" y="4689515"/>
            <a:ext cx="5393690" cy="4442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ACA0CE3C-3E9D-4A42-B943-EF890C026CB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3887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8173A9-C2CE-4B56-A3FB-62AA309A75CF}" type="slidenum">
              <a:rPr lang="en-US" altLang="ko-KR" smtClean="0"/>
              <a:pPr/>
              <a:t>1</a:t>
            </a:fld>
            <a:endParaRPr lang="en-US" altLang="ko-KR" dirty="0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4685" y="4689554"/>
            <a:ext cx="5392746" cy="4441989"/>
          </a:xfrm>
          <a:prstGeom prst="rect">
            <a:avLst/>
          </a:prstGeom>
          <a:noFill/>
          <a:ln/>
        </p:spPr>
        <p:txBody>
          <a:bodyPr/>
          <a:lstStyle/>
          <a:p>
            <a:pPr eaLnBrk="1" hangingPunct="1"/>
            <a:r>
              <a:rPr lang="ko-KR" altLang="en-US" dirty="0" smtClean="0"/>
              <a:t>표지</a:t>
            </a:r>
            <a:r>
              <a:rPr lang="en-US" altLang="ko-KR" dirty="0" smtClean="0"/>
              <a:t>2</a:t>
            </a:r>
            <a:endParaRPr lang="ko-KR" altLang="ko-KR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39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근데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오픈소스를</a:t>
            </a:r>
            <a:r>
              <a:rPr lang="ko-KR" altLang="en-US" dirty="0" smtClean="0"/>
              <a:t> 분석하려고 할 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번째 </a:t>
            </a:r>
            <a:r>
              <a:rPr lang="ko-KR" altLang="en-US" dirty="0" err="1" smtClean="0"/>
              <a:t>멘붕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96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String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클래스를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안에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indexOf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메소드의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동작은 특정 문자열이 언제 나오는지 인덱스를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리턴해주는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비즈니스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위해서 문자열을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루프돌면서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문자열의 위치를 체크하는 것들을 생각할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indexOf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메소드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안에서는 다양한 예외처리들과 성능을 높이기 위한 코드들이 함께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코드를 보면서 실제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로직과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알고리즘을 알 수 있는 것이죠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41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오픈소스</a:t>
            </a:r>
            <a:r>
              <a:rPr lang="ko-KR" altLang="en-US" dirty="0" smtClean="0"/>
              <a:t> 프로젝트라고 일반 프로젝트와 다른 것이냐 그렇지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</a:t>
            </a:r>
            <a:r>
              <a:rPr lang="ko-KR" altLang="en-US" baseline="0" dirty="0" smtClean="0"/>
              <a:t> 프로젝트와 다르지 않습니다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다만 다양한 국적의 사람들이 모여서 진행하기 때문에 보통 </a:t>
            </a:r>
            <a:r>
              <a:rPr lang="ko-KR" altLang="en-US" baseline="0" dirty="0" err="1" smtClean="0"/>
              <a:t>메일링</a:t>
            </a:r>
            <a:r>
              <a:rPr lang="ko-KR" altLang="en-US" baseline="0" dirty="0" smtClean="0"/>
              <a:t> 리스트를 통해서 의견을 나눈다는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27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컨트리뷰션은</a:t>
            </a:r>
            <a:r>
              <a:rPr lang="ko-KR" altLang="en-US" dirty="0" smtClean="0"/>
              <a:t> 꼭 코드에 국한하지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 패치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</a:t>
            </a:r>
            <a:r>
              <a:rPr lang="ko-KR" altLang="en-US" dirty="0" err="1" smtClean="0"/>
              <a:t>리포팅작업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문서작업 등등</a:t>
            </a:r>
            <a:r>
              <a:rPr lang="ko-KR" altLang="en-US" baseline="0" dirty="0" smtClean="0"/>
              <a:t> 많은 </a:t>
            </a:r>
            <a:r>
              <a:rPr lang="ko-KR" altLang="en-US" baseline="0" dirty="0" err="1" smtClean="0"/>
              <a:t>오픈소스들은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1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컨트리뷰션은</a:t>
            </a:r>
            <a:r>
              <a:rPr lang="ko-KR" altLang="en-US" dirty="0" smtClean="0"/>
              <a:t> 꼭 코드에 국한하지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 패치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</a:t>
            </a:r>
            <a:r>
              <a:rPr lang="ko-KR" altLang="en-US" dirty="0" err="1" smtClean="0"/>
              <a:t>리포팅작업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문서작업 등등</a:t>
            </a:r>
            <a:r>
              <a:rPr lang="ko-KR" altLang="en-US" baseline="0" dirty="0" smtClean="0"/>
              <a:t> 많은 </a:t>
            </a:r>
            <a:r>
              <a:rPr lang="ko-KR" altLang="en-US" baseline="0" dirty="0" err="1" smtClean="0"/>
              <a:t>오픈소스들은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1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컨트리뷰션은</a:t>
            </a:r>
            <a:r>
              <a:rPr lang="ko-KR" altLang="en-US" dirty="0" smtClean="0"/>
              <a:t> 꼭 코드에 국한하지 않습니다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코드 패치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버그 </a:t>
            </a:r>
            <a:r>
              <a:rPr lang="ko-KR" altLang="en-US" dirty="0" err="1" smtClean="0"/>
              <a:t>리포팅작업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문서작업 등등</a:t>
            </a:r>
            <a:r>
              <a:rPr lang="ko-KR" altLang="en-US" baseline="0" dirty="0" smtClean="0"/>
              <a:t> 많은 </a:t>
            </a:r>
            <a:r>
              <a:rPr lang="ko-KR" altLang="en-US" baseline="0" dirty="0" err="1" smtClean="0"/>
              <a:t>오픈소스들은</a:t>
            </a:r>
            <a:r>
              <a:rPr lang="ko-KR" altLang="en-US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51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좋은 개발자란</a:t>
            </a:r>
            <a:r>
              <a:rPr lang="en-US" altLang="ko-KR" dirty="0" smtClean="0"/>
              <a:t>? ( </a:t>
            </a:r>
            <a:r>
              <a:rPr lang="ko-KR" altLang="en-US" dirty="0" smtClean="0"/>
              <a:t>각 조직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개인의 목표마다 다릅니다</a:t>
            </a:r>
            <a:r>
              <a:rPr lang="en-US" altLang="ko-KR" dirty="0" smtClean="0"/>
              <a:t>... )</a:t>
            </a:r>
          </a:p>
          <a:p>
            <a:r>
              <a:rPr lang="ko-KR" altLang="en-US" dirty="0" smtClean="0"/>
              <a:t>개인적으로 생각하는 좋은 개발자란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391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73112" y="4689554"/>
            <a:ext cx="5395892" cy="4441989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err="1" smtClean="0"/>
              <a:t>마지막장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4B9837-2B57-4114-AEF0-E892C43C4297}" type="slidenum">
              <a:rPr lang="en-US" altLang="ko-KR" smtClean="0"/>
              <a:pPr>
                <a:defRPr/>
              </a:pPr>
              <a:t>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685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좋은 개발자란</a:t>
            </a:r>
            <a:r>
              <a:rPr lang="en-US" altLang="ko-KR" dirty="0" smtClean="0"/>
              <a:t>? ( </a:t>
            </a:r>
            <a:r>
              <a:rPr lang="ko-KR" altLang="en-US" dirty="0" smtClean="0"/>
              <a:t>각 조직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개인의 목표마다 다릅니다</a:t>
            </a:r>
            <a:r>
              <a:rPr lang="en-US" altLang="ko-KR" dirty="0" smtClean="0"/>
              <a:t>... )</a:t>
            </a:r>
          </a:p>
          <a:p>
            <a:r>
              <a:rPr lang="ko-KR" altLang="en-US" dirty="0" smtClean="0"/>
              <a:t>개인적으로 생각하는 좋은 개발자란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39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좋은 개발자란</a:t>
            </a:r>
            <a:r>
              <a:rPr lang="en-US" altLang="ko-KR" dirty="0" smtClean="0"/>
              <a:t>? ( </a:t>
            </a:r>
            <a:r>
              <a:rPr lang="ko-KR" altLang="en-US" dirty="0" smtClean="0"/>
              <a:t>각 조직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개인의 목표마다 다릅니다</a:t>
            </a:r>
            <a:r>
              <a:rPr lang="en-US" altLang="ko-KR" dirty="0" smtClean="0"/>
              <a:t>... )</a:t>
            </a:r>
          </a:p>
          <a:p>
            <a:r>
              <a:rPr lang="ko-KR" altLang="en-US" dirty="0" smtClean="0"/>
              <a:t>개인적으로 생각하는 좋은 개발자란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39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대학교의 커리큘럼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학원의 커리큘럼</a:t>
            </a:r>
            <a:r>
              <a:rPr lang="ko-KR" altLang="en-US" baseline="0" dirty="0" smtClean="0"/>
              <a:t> 등을 거쳐 </a:t>
            </a:r>
            <a:r>
              <a:rPr lang="ko-KR" altLang="en-US" dirty="0" smtClean="0"/>
              <a:t>우리는 개발자가 되었습니다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2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대학교의 커리큘럼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학원의 커리큘럼</a:t>
            </a:r>
            <a:r>
              <a:rPr lang="ko-KR" altLang="en-US" baseline="0" dirty="0" smtClean="0"/>
              <a:t> 등을 거쳐 </a:t>
            </a:r>
            <a:r>
              <a:rPr lang="ko-KR" altLang="en-US" dirty="0" smtClean="0"/>
              <a:t>우리는 개발자가 되었습니다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027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오픈소스를</a:t>
            </a:r>
            <a:r>
              <a:rPr lang="ko-KR" altLang="en-US" dirty="0" smtClean="0"/>
              <a:t> 대하는 우리들의 자세는 </a:t>
            </a:r>
            <a:endParaRPr lang="en-US" altLang="ko-KR" dirty="0" smtClean="0"/>
          </a:p>
          <a:p>
            <a:r>
              <a:rPr lang="ko-KR" altLang="en-US" dirty="0" err="1" smtClean="0"/>
              <a:t>첫번재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사용자입니다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업무에 적용하고 있어서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자바로 </a:t>
            </a:r>
            <a:r>
              <a:rPr lang="ko-KR" altLang="en-US" dirty="0" smtClean="0"/>
              <a:t>웹 개발 할 때 사실 </a:t>
            </a:r>
            <a:r>
              <a:rPr lang="ko-KR" altLang="en-US" dirty="0" err="1" smtClean="0"/>
              <a:t>디펙토는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스프링프레임웍을</a:t>
            </a:r>
            <a:r>
              <a:rPr lang="ko-KR" altLang="en-US" dirty="0" smtClean="0"/>
              <a:t> 사용하는 것이죠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그래서 많은 사용서적들이 나왔습니다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19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두번째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특정 </a:t>
            </a:r>
            <a:r>
              <a:rPr lang="ko-KR" altLang="en-US" baseline="0" dirty="0" err="1" smtClean="0"/>
              <a:t>오픈소스가</a:t>
            </a:r>
            <a:r>
              <a:rPr lang="ko-KR" altLang="en-US" baseline="0" dirty="0" smtClean="0"/>
              <a:t> 어떻게 동작하는지 궁금한 단계입니다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메일링리스트나</a:t>
            </a:r>
            <a:r>
              <a:rPr lang="ko-KR" altLang="en-US" baseline="0" dirty="0" smtClean="0"/>
              <a:t> 내부적인 </a:t>
            </a:r>
            <a:r>
              <a:rPr lang="ko-KR" altLang="en-US" baseline="0" dirty="0" err="1" smtClean="0"/>
              <a:t>아키텍쳐</a:t>
            </a:r>
            <a:r>
              <a:rPr lang="ko-KR" altLang="en-US" baseline="0" dirty="0" smtClean="0"/>
              <a:t> 문서를 찾아보고 공부하죠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634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세번째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특정 </a:t>
            </a:r>
            <a:r>
              <a:rPr lang="ko-KR" altLang="en-US" baseline="0" dirty="0" err="1" smtClean="0"/>
              <a:t>오픈소스에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컨트리뷰터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커미터가</a:t>
            </a:r>
            <a:r>
              <a:rPr lang="ko-KR" altLang="en-US" baseline="0" dirty="0" smtClean="0"/>
              <a:t> 되고 싶어합니다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3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일반적으로 </a:t>
            </a:r>
            <a:r>
              <a:rPr lang="ko-KR" altLang="en-US" dirty="0" err="1" smtClean="0"/>
              <a:t>아키텍쳐의</a:t>
            </a:r>
            <a:r>
              <a:rPr lang="ko-KR" altLang="en-US" dirty="0" smtClean="0"/>
              <a:t> 중요성에 대해서는 너무나 많이 언급하고 </a:t>
            </a:r>
            <a:r>
              <a:rPr lang="ko-KR" altLang="en-US" dirty="0" err="1" smtClean="0"/>
              <a:t>있기때문에</a:t>
            </a:r>
            <a:r>
              <a:rPr lang="ko-KR" altLang="en-US" dirty="0" smtClean="0"/>
              <a:t> 다들 </a:t>
            </a:r>
            <a:r>
              <a:rPr lang="ko-KR" altLang="en-US" dirty="0" err="1" smtClean="0"/>
              <a:t>아실거라고</a:t>
            </a:r>
            <a:r>
              <a:rPr lang="ko-KR" altLang="en-US" dirty="0" smtClean="0"/>
              <a:t>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0CE3C-3E9D-4A42-B943-EF890C026CB6}" type="slidenum">
              <a:rPr lang="ko-KR" altLang="en-US" smtClean="0"/>
              <a:pPr>
                <a:defRPr/>
              </a:pPr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08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7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7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11.jpeg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2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25.png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044700"/>
            <a:ext cx="3073400" cy="4521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044700"/>
            <a:ext cx="9067800" cy="4521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 bwMode="auto">
          <a:xfrm>
            <a:off x="0" y="0"/>
            <a:ext cx="13004800" cy="1276350"/>
          </a:xfrm>
          <a:prstGeom prst="rect">
            <a:avLst/>
          </a:prstGeom>
          <a:solidFill>
            <a:srgbClr val="231F2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237704" y="244842"/>
            <a:ext cx="1177244" cy="863948"/>
          </a:xfrm>
        </p:spPr>
        <p:txBody>
          <a:bodyPr/>
          <a:lstStyle>
            <a:lvl1pPr algn="l">
              <a:buNone/>
              <a:defRPr sz="4000"/>
            </a:lvl1pPr>
          </a:lstStyle>
          <a:p>
            <a:pPr lvl="0"/>
            <a:r>
              <a:rPr lang="ko-KR" altLang="en-US" smtClean="0">
                <a:sym typeface="나눔고딕OTF" charset="-127"/>
              </a:rPr>
              <a:t>마스터 텍스트 스타일을 편집합니다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/>
          </p:nvPr>
        </p:nvSpPr>
        <p:spPr>
          <a:xfrm>
            <a:off x="1185531" y="256565"/>
            <a:ext cx="3168228" cy="720378"/>
          </a:xfrm>
        </p:spPr>
        <p:txBody>
          <a:bodyPr/>
          <a:lstStyle>
            <a:lvl1pPr algn="l">
              <a:buNone/>
              <a:defRPr sz="5400">
                <a:solidFill>
                  <a:schemeClr val="bg1"/>
                </a:solidFill>
                <a:latin typeface="Familian Son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3782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254000"/>
            <a:ext cx="6070600" cy="923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54000"/>
            <a:ext cx="6070600" cy="923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237704" y="244842"/>
            <a:ext cx="1177244" cy="863948"/>
          </a:xfrm>
        </p:spPr>
        <p:txBody>
          <a:bodyPr/>
          <a:lstStyle>
            <a:lvl1pPr algn="l">
              <a:buNone/>
              <a:defRPr sz="4000"/>
            </a:lvl1pPr>
          </a:lstStyle>
          <a:p>
            <a:pPr lvl="0"/>
            <a:r>
              <a:rPr lang="ko-KR" altLang="en-US" smtClean="0">
                <a:sym typeface="나눔고딕OTF" charset="-127"/>
              </a:rPr>
              <a:t>마스터 텍스트 스타일을 편집합니다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/>
          </p:nvPr>
        </p:nvSpPr>
        <p:spPr>
          <a:xfrm>
            <a:off x="1185531" y="256565"/>
            <a:ext cx="3168228" cy="720378"/>
          </a:xfrm>
        </p:spPr>
        <p:txBody>
          <a:bodyPr/>
          <a:lstStyle>
            <a:lvl1pPr algn="l">
              <a:buNone/>
              <a:defRPr sz="5400">
                <a:solidFill>
                  <a:schemeClr val="bg1"/>
                </a:solidFill>
                <a:latin typeface="Familian Son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141" y="0"/>
            <a:ext cx="13059942" cy="91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923290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92329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458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458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458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 (제목 1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/>
          <p:cNvGrpSpPr/>
          <p:nvPr/>
        </p:nvGrpSpPr>
        <p:grpSpPr>
          <a:xfrm>
            <a:off x="1" y="13566"/>
            <a:ext cx="13002543" cy="9751342"/>
            <a:chOff x="0" y="9539"/>
            <a:chExt cx="9142413" cy="6856412"/>
          </a:xfrm>
        </p:grpSpPr>
        <p:pic>
          <p:nvPicPr>
            <p:cNvPr id="8" name="Picture 2" descr="C:\Users\shinD\Desktop\plus x creative partners\2010-09-Samsung Bada Brand identity Design Renewal\_work application\PPT-1116\pt copy copy2-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9539"/>
              <a:ext cx="9142413" cy="6856412"/>
            </a:xfrm>
            <a:prstGeom prst="rect">
              <a:avLst/>
            </a:prstGeom>
            <a:noFill/>
          </p:spPr>
        </p:pic>
        <p:grpSp>
          <p:nvGrpSpPr>
            <p:cNvPr id="4" name="그룹 16"/>
            <p:cNvGrpSpPr/>
            <p:nvPr/>
          </p:nvGrpSpPr>
          <p:grpSpPr>
            <a:xfrm>
              <a:off x="6823181" y="6282757"/>
              <a:ext cx="1168003" cy="362839"/>
              <a:chOff x="6509866" y="6237312"/>
              <a:chExt cx="1168003" cy="362839"/>
            </a:xfrm>
          </p:grpSpPr>
          <p:cxnSp>
            <p:nvCxnSpPr>
              <p:cNvPr id="11" name="직선 연결선 10"/>
              <p:cNvCxnSpPr/>
              <p:nvPr/>
            </p:nvCxnSpPr>
            <p:spPr>
              <a:xfrm rot="5400000">
                <a:off x="7497849" y="6417332"/>
                <a:ext cx="360040" cy="0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2" descr="C:\Users\shinD\Desktop\bada image\samsung logo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509866" y="6243662"/>
                <a:ext cx="1080000" cy="356489"/>
              </a:xfrm>
              <a:prstGeom prst="rect">
                <a:avLst/>
              </a:prstGeom>
              <a:noFill/>
            </p:spPr>
          </p:pic>
        </p:grpSp>
        <p:pic>
          <p:nvPicPr>
            <p:cNvPr id="10" name="그림 9" descr="bada logo-c copy-1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462" y="6160748"/>
              <a:ext cx="872451" cy="5544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318302" y="346765"/>
            <a:ext cx="11054080" cy="1061487"/>
          </a:xfrm>
          <a:noFill/>
        </p:spPr>
        <p:txBody>
          <a:bodyPr wrap="square" rtlCol="0">
            <a:spAutoFit/>
          </a:bodyPr>
          <a:lstStyle>
            <a:lvl1pPr marL="0" algn="l" defTabSz="1300460" rtl="0" eaLnBrk="1" latinLnBrk="1" hangingPunct="1">
              <a:lnSpc>
                <a:spcPts val="7253"/>
              </a:lnSpc>
              <a:defRPr lang="ko-KR" altLang="en-US" sz="6800" b="1" kern="1200" baseline="0" dirty="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+mn-cs"/>
              </a:defRPr>
            </a:lvl1pPr>
          </a:lstStyle>
          <a:p>
            <a:r>
              <a:rPr lang="en-US" altLang="ko-KR" dirty="0" smtClean="0"/>
              <a:t>Title (1 Line)</a:t>
            </a:r>
            <a:endParaRPr lang="ko-KR" altLang="en-US" dirty="0"/>
          </a:p>
        </p:txBody>
      </p:sp>
      <p:grpSp>
        <p:nvGrpSpPr>
          <p:cNvPr id="5" name="그룹 13"/>
          <p:cNvGrpSpPr/>
          <p:nvPr/>
        </p:nvGrpSpPr>
        <p:grpSpPr>
          <a:xfrm>
            <a:off x="372491" y="1785858"/>
            <a:ext cx="4402698" cy="935241"/>
            <a:chOff x="261907" y="1865060"/>
            <a:chExt cx="3095647" cy="657591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366683" y="1865060"/>
              <a:ext cx="1133483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61907" y="1938357"/>
              <a:ext cx="3095647" cy="584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auto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 smtClean="0">
                  <a:solidFill>
                    <a:srgbClr val="0070C0"/>
                  </a:solidFill>
                  <a:latin typeface="Segoe UI Semibold" pitchFamily="34" charset="0"/>
                  <a:ea typeface="나눔고딕 ExtraBold" pitchFamily="50" charset="-127"/>
                  <a:cs typeface="+mn-cs"/>
                </a:rPr>
                <a:t>bada Developer Day in Seoul</a:t>
              </a:r>
            </a:p>
            <a:p>
              <a:pPr algn="l" defTabSz="1300460" fontAlgn="auto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 smtClean="0">
                  <a:solidFill>
                    <a:srgbClr val="0070C0"/>
                  </a:solidFill>
                  <a:latin typeface="Segoe UI Semibold" pitchFamily="34" charset="0"/>
                  <a:ea typeface="나눔고딕 ExtraBold" pitchFamily="50" charset="-127"/>
                  <a:cs typeface="+mn-cs"/>
                </a:rPr>
                <a:t>Dec 08, 2010</a:t>
              </a:r>
            </a:p>
          </p:txBody>
        </p:sp>
      </p:grp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 (제목 2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6"/>
          <p:cNvGrpSpPr/>
          <p:nvPr/>
        </p:nvGrpSpPr>
        <p:grpSpPr>
          <a:xfrm>
            <a:off x="1" y="13566"/>
            <a:ext cx="13002543" cy="9751342"/>
            <a:chOff x="0" y="9539"/>
            <a:chExt cx="9142413" cy="6856412"/>
          </a:xfrm>
        </p:grpSpPr>
        <p:pic>
          <p:nvPicPr>
            <p:cNvPr id="8" name="Picture 2" descr="C:\Users\shinD\Desktop\plus x creative partners\2010-09-Samsung Bada Brand identity Design Renewal\_work application\PPT-1116\pt copy copy2-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9539"/>
              <a:ext cx="9142413" cy="6856412"/>
            </a:xfrm>
            <a:prstGeom prst="rect">
              <a:avLst/>
            </a:prstGeom>
            <a:noFill/>
          </p:spPr>
        </p:pic>
        <p:grpSp>
          <p:nvGrpSpPr>
            <p:cNvPr id="4" name="그룹 16"/>
            <p:cNvGrpSpPr/>
            <p:nvPr/>
          </p:nvGrpSpPr>
          <p:grpSpPr>
            <a:xfrm>
              <a:off x="6823181" y="6282757"/>
              <a:ext cx="1168003" cy="362839"/>
              <a:chOff x="6509866" y="6237312"/>
              <a:chExt cx="1168003" cy="362839"/>
            </a:xfrm>
          </p:grpSpPr>
          <p:cxnSp>
            <p:nvCxnSpPr>
              <p:cNvPr id="11" name="직선 연결선 10"/>
              <p:cNvCxnSpPr/>
              <p:nvPr/>
            </p:nvCxnSpPr>
            <p:spPr>
              <a:xfrm rot="5400000">
                <a:off x="7497849" y="6417332"/>
                <a:ext cx="360040" cy="0"/>
              </a:xfrm>
              <a:prstGeom prst="line">
                <a:avLst/>
              </a:prstGeom>
              <a:ln w="63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2" descr="C:\Users\shinD\Desktop\bada image\samsung logo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509866" y="6243662"/>
                <a:ext cx="1080000" cy="356489"/>
              </a:xfrm>
              <a:prstGeom prst="rect">
                <a:avLst/>
              </a:prstGeom>
              <a:noFill/>
            </p:spPr>
          </p:pic>
        </p:grpSp>
        <p:pic>
          <p:nvPicPr>
            <p:cNvPr id="10" name="그림 9" descr="bada logo-c copy-1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2462" y="6160748"/>
              <a:ext cx="872451" cy="554400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18302" y="268288"/>
            <a:ext cx="11054080" cy="2170095"/>
          </a:xfrm>
          <a:noFill/>
        </p:spPr>
        <p:txBody>
          <a:bodyPr wrap="square" rtlCol="0">
            <a:normAutofit/>
          </a:bodyPr>
          <a:lstStyle>
            <a:lvl1pPr marL="0" algn="l" defTabSz="1300460" rtl="0" eaLnBrk="1" latinLnBrk="1" hangingPunct="1">
              <a:lnSpc>
                <a:spcPts val="7253"/>
              </a:lnSpc>
              <a:defRPr lang="ko-KR" altLang="en-US" sz="6300" b="1" kern="1200" baseline="0" dirty="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+mn-cs"/>
              </a:defRPr>
            </a:lvl1pPr>
          </a:lstStyle>
          <a:p>
            <a:r>
              <a:rPr lang="en-US" altLang="ko-KR" dirty="0" smtClean="0"/>
              <a:t>Title</a:t>
            </a:r>
            <a:br>
              <a:rPr lang="en-US" altLang="ko-KR" dirty="0" smtClean="0"/>
            </a:br>
            <a:r>
              <a:rPr lang="en-US" altLang="ko-KR" dirty="0" smtClean="0"/>
              <a:t>(2 Lines)</a:t>
            </a:r>
            <a:endParaRPr lang="ko-KR" altLang="en-US" dirty="0"/>
          </a:p>
        </p:txBody>
      </p:sp>
      <p:grpSp>
        <p:nvGrpSpPr>
          <p:cNvPr id="5" name="그룹 13"/>
          <p:cNvGrpSpPr/>
          <p:nvPr/>
        </p:nvGrpSpPr>
        <p:grpSpPr>
          <a:xfrm>
            <a:off x="372491" y="2605149"/>
            <a:ext cx="4402698" cy="935241"/>
            <a:chOff x="261907" y="1865060"/>
            <a:chExt cx="3095647" cy="657591"/>
          </a:xfrm>
        </p:grpSpPr>
        <p:cxnSp>
          <p:nvCxnSpPr>
            <p:cNvPr id="15" name="직선 연결선 14"/>
            <p:cNvCxnSpPr/>
            <p:nvPr/>
          </p:nvCxnSpPr>
          <p:spPr>
            <a:xfrm>
              <a:off x="366683" y="1865060"/>
              <a:ext cx="1133483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61907" y="1938357"/>
              <a:ext cx="3095647" cy="584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300460" fontAlgn="auto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 smtClean="0">
                  <a:solidFill>
                    <a:srgbClr val="0070C0"/>
                  </a:solidFill>
                  <a:latin typeface="Segoe UI Semibold" pitchFamily="34" charset="0"/>
                  <a:ea typeface="나눔고딕 ExtraBold" pitchFamily="50" charset="-127"/>
                  <a:cs typeface="+mn-cs"/>
                </a:rPr>
                <a:t>bada Developer Day in Seoul</a:t>
              </a:r>
            </a:p>
            <a:p>
              <a:pPr algn="l" defTabSz="1300460" fontAlgn="auto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 smtClean="0">
                  <a:solidFill>
                    <a:srgbClr val="0070C0"/>
                  </a:solidFill>
                  <a:latin typeface="Segoe UI Semibold" pitchFamily="34" charset="0"/>
                  <a:ea typeface="나눔고딕 ExtraBold" pitchFamily="50" charset="-127"/>
                  <a:cs typeface="+mn-cs"/>
                </a:rPr>
                <a:t>Dec 08, 2010</a:t>
              </a:r>
            </a:p>
          </p:txBody>
        </p:sp>
      </p:grp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본문 :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47482" y="503150"/>
            <a:ext cx="11704320" cy="919226"/>
          </a:xfrm>
          <a:noFill/>
        </p:spPr>
        <p:txBody>
          <a:bodyPr wrap="square" rtlCol="0">
            <a:spAutoFit/>
          </a:bodyPr>
          <a:lstStyle>
            <a:lvl1pPr marL="0" algn="l" defTabSz="1300460" rtl="0" eaLnBrk="1" latinLnBrk="1" hangingPunct="1">
              <a:defRPr lang="ko-KR" altLang="en-US" sz="5100" b="1" kern="1200" dirty="0" smtClean="0">
                <a:solidFill>
                  <a:srgbClr val="006CB7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1pPr>
          </a:lstStyle>
          <a:p>
            <a:r>
              <a:rPr lang="en-US" altLang="ko-KR" dirty="0" smtClean="0"/>
              <a:t>Master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442482" y="1727179"/>
            <a:ext cx="11704320" cy="6436925"/>
          </a:xfrm>
        </p:spPr>
        <p:txBody>
          <a:bodyPr vert="horz" lIns="130046" tIns="65023" rIns="130046" bIns="65023" rtlCol="0">
            <a:normAutofit/>
          </a:bodyPr>
          <a:lstStyle>
            <a:lvl1pPr marL="632168" marR="0" indent="-632168" algn="l" defTabSz="1300460" rtl="0" latinLnBrk="1">
              <a:lnSpc>
                <a:spcPct val="120000"/>
              </a:lnSpc>
              <a:spcBef>
                <a:spcPct val="20000"/>
              </a:spcBef>
              <a:buClrTx/>
              <a:buSzTx/>
              <a:buFontTx/>
              <a:buBlip>
                <a:blip r:embed="rId2"/>
              </a:buBlip>
              <a:tabLst/>
              <a:defRPr lang="ko-KR" altLang="en-US" sz="4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1pPr>
            <a:lvl2pPr marL="1155964" marR="0" indent="-505734" algn="l" defTabSz="1300460" rtl="0" latinLnBrk="1">
              <a:lnSpc>
                <a:spcPct val="110000"/>
              </a:lnSpc>
              <a:spcBef>
                <a:spcPct val="20000"/>
              </a:spcBef>
              <a:buClrTx/>
              <a:buSzTx/>
              <a:tabLst/>
              <a:defRPr lang="ko-KR" altLang="en-US" sz="34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2pPr>
            <a:lvl3pPr marR="0" algn="l" defTabSz="1300460" rtl="0" latinLnBrk="1">
              <a:lnSpc>
                <a:spcPct val="120000"/>
              </a:lnSpc>
              <a:spcBef>
                <a:spcPct val="20000"/>
              </a:spcBef>
              <a:buClrTx/>
              <a:buSzTx/>
              <a:tabLst/>
              <a:defRPr lang="ko-KR" altLang="en-US" sz="28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3pPr>
            <a:lvl4pPr marR="0" algn="l" defTabSz="1300460" rtl="0" latinLnBrk="1">
              <a:lnSpc>
                <a:spcPct val="120000"/>
              </a:lnSpc>
              <a:spcBef>
                <a:spcPct val="20000"/>
              </a:spcBef>
              <a:buClrTx/>
              <a:buSzTx/>
              <a:tabLst/>
              <a:defRPr lang="ko-KR" altLang="en-US" sz="28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4pPr>
            <a:lvl5pPr marR="0" algn="l" defTabSz="1300460" rtl="0" latinLnBrk="1">
              <a:spcBef>
                <a:spcPct val="20000"/>
              </a:spcBef>
              <a:buClrTx/>
              <a:buSzTx/>
              <a:buNone/>
              <a:tabLst/>
              <a:defRPr lang="ko-KR" altLang="en-US" sz="2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5pPr>
          </a:lstStyle>
          <a:p>
            <a:pPr lvl="0"/>
            <a:r>
              <a:rPr lang="en-US" altLang="ko-KR" dirty="0" smtClean="0"/>
              <a:t>Master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Master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Master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Master</a:t>
            </a:r>
            <a:endParaRPr lang="ko-KR" altLang="en-US" dirty="0" smtClean="0"/>
          </a:p>
        </p:txBody>
      </p:sp>
      <p:grpSp>
        <p:nvGrpSpPr>
          <p:cNvPr id="4" name="그룹 6"/>
          <p:cNvGrpSpPr/>
          <p:nvPr/>
        </p:nvGrpSpPr>
        <p:grpSpPr>
          <a:xfrm>
            <a:off x="361125" y="334190"/>
            <a:ext cx="12291948" cy="1241755"/>
            <a:chOff x="285720" y="219075"/>
            <a:chExt cx="8642776" cy="873109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85720" y="219075"/>
              <a:ext cx="8642776" cy="1588"/>
            </a:xfrm>
            <a:prstGeom prst="line">
              <a:avLst/>
            </a:prstGeom>
            <a:ln w="3175">
              <a:solidFill>
                <a:srgbClr val="006C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85720" y="1090596"/>
              <a:ext cx="8642776" cy="1588"/>
            </a:xfrm>
            <a:prstGeom prst="line">
              <a:avLst/>
            </a:prstGeom>
            <a:ln w="3175">
              <a:solidFill>
                <a:srgbClr val="006C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" descr="C:\Users\shinD\Desktop\bada image\bada logo-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08501" y="8819172"/>
            <a:ext cx="1638582" cy="622660"/>
          </a:xfrm>
          <a:prstGeom prst="rect">
            <a:avLst/>
          </a:prstGeom>
          <a:noFill/>
        </p:spPr>
      </p:pic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11887238" y="9234312"/>
            <a:ext cx="81280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300460" fontAlgn="auto">
              <a:spcBef>
                <a:spcPts val="0"/>
              </a:spcBef>
              <a:spcAft>
                <a:spcPts val="0"/>
              </a:spcAft>
              <a:defRPr/>
            </a:pPr>
            <a:fld id="{B01519E5-165F-49E4-ADEB-6F20ED33DD13}" type="slidenum">
              <a:rPr lang="ko-KR" altLang="en-US" sz="1700" smtClean="0">
                <a:solidFill>
                  <a:prstClr val="black">
                    <a:lumMod val="85000"/>
                    <a:lumOff val="15000"/>
                  </a:prstClr>
                </a:solidFill>
                <a:latin typeface="Segoe UI Semibold" pitchFamily="34" charset="0"/>
              </a:rPr>
              <a:pPr algn="r" defTabSz="130046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700" dirty="0">
              <a:solidFill>
                <a:prstClr val="black">
                  <a:lumMod val="85000"/>
                  <a:lumOff val="15000"/>
                </a:prstClr>
              </a:solidFill>
              <a:latin typeface="Segoe UI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본문 :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57717" y="634467"/>
            <a:ext cx="11594085" cy="656590"/>
          </a:xfrm>
          <a:noFill/>
        </p:spPr>
        <p:txBody>
          <a:bodyPr wrap="square" rtlCol="0">
            <a:spAutoFit/>
          </a:bodyPr>
          <a:lstStyle>
            <a:lvl1pPr marL="0" algn="l" defTabSz="1300460" rtl="0" eaLnBrk="1" latinLnBrk="1" hangingPunct="1">
              <a:defRPr lang="ko-KR" altLang="en-US" sz="3400" b="1" kern="1200" dirty="0" smtClean="0">
                <a:solidFill>
                  <a:srgbClr val="006CB7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1pPr>
          </a:lstStyle>
          <a:p>
            <a:r>
              <a:rPr lang="en-US" altLang="ko-KR" dirty="0" smtClean="0"/>
              <a:t>Master</a:t>
            </a:r>
            <a:endParaRPr lang="ko-KR" altLang="en-US" dirty="0"/>
          </a:p>
        </p:txBody>
      </p:sp>
      <p:pic>
        <p:nvPicPr>
          <p:cNvPr id="12" name="Picture 2" descr="C:\Users\shinD\Desktop\bada image\bada logo-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08501" y="8819172"/>
            <a:ext cx="1638582" cy="622660"/>
          </a:xfrm>
          <a:prstGeom prst="rect">
            <a:avLst/>
          </a:prstGeom>
          <a:noFill/>
        </p:spPr>
      </p:pic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11887238" y="9234312"/>
            <a:ext cx="81280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300460" fontAlgn="auto">
              <a:spcBef>
                <a:spcPts val="0"/>
              </a:spcBef>
              <a:spcAft>
                <a:spcPts val="0"/>
              </a:spcAft>
              <a:defRPr/>
            </a:pPr>
            <a:fld id="{B01519E5-165F-49E4-ADEB-6F20ED33DD13}" type="slidenum">
              <a:rPr lang="ko-KR" altLang="en-US" sz="1700" smtClean="0">
                <a:solidFill>
                  <a:prstClr val="black">
                    <a:lumMod val="85000"/>
                    <a:lumOff val="15000"/>
                  </a:prstClr>
                </a:solidFill>
                <a:latin typeface="Segoe UI Semibold" pitchFamily="34" charset="0"/>
              </a:rPr>
              <a:pPr algn="r" defTabSz="130046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700" dirty="0">
              <a:solidFill>
                <a:prstClr val="black">
                  <a:lumMod val="85000"/>
                  <a:lumOff val="15000"/>
                </a:prstClr>
              </a:solidFill>
              <a:latin typeface="Segoe UI Semibold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62991" y="147105"/>
            <a:ext cx="1886474" cy="346760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pPr algn="l" defTabSz="130046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900" dirty="0" smtClean="0">
                <a:solidFill>
                  <a:prstClr val="white">
                    <a:lumMod val="50000"/>
                  </a:prstClr>
                </a:solidFill>
                <a:latin typeface="MyriadSemiBold" pitchFamily="2" charset="0"/>
                <a:ea typeface="나눔고딕 ExtraBold" pitchFamily="50" charset="-127"/>
                <a:cs typeface="+mn-cs"/>
              </a:rPr>
              <a:t>Feeling music player Feever 3D</a:t>
            </a:r>
            <a:endParaRPr lang="ko-KR" altLang="en-US" sz="1400" kern="900" dirty="0">
              <a:solidFill>
                <a:prstClr val="white">
                  <a:lumMod val="50000"/>
                </a:prstClr>
              </a:solidFill>
              <a:latin typeface="MyriadSemiBold" pitchFamily="2" charset="0"/>
              <a:ea typeface="나눔고딕 ExtraBold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044267" y="147105"/>
            <a:ext cx="1614028" cy="331371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pPr algn="r" defTabSz="1300460" fontAlgn="auto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900" spc="-28" dirty="0" err="1" smtClean="0">
                <a:solidFill>
                  <a:prstClr val="white">
                    <a:lumMod val="50000"/>
                  </a:prstClr>
                </a:solidFill>
                <a:latin typeface="MyriadSemiBold" pitchFamily="2" charset="0"/>
                <a:ea typeface="나눔고딕 ExtraBold" pitchFamily="50" charset="-127"/>
                <a:cs typeface="+mn-cs"/>
              </a:rPr>
              <a:t>bada</a:t>
            </a:r>
            <a:r>
              <a:rPr lang="en-US" altLang="ko-KR" sz="1300" kern="900" spc="-28" dirty="0" smtClean="0">
                <a:solidFill>
                  <a:prstClr val="white">
                    <a:lumMod val="50000"/>
                  </a:prstClr>
                </a:solidFill>
                <a:latin typeface="MyriadSemiBold" pitchFamily="2" charset="0"/>
                <a:ea typeface="나눔고딕 ExtraBold" pitchFamily="50" charset="-127"/>
                <a:cs typeface="+mn-cs"/>
              </a:rPr>
              <a:t> developer challenge 2010</a:t>
            </a:r>
            <a:endParaRPr lang="ko-KR" altLang="en-US" sz="1300" kern="900" spc="-28" dirty="0">
              <a:solidFill>
                <a:prstClr val="white">
                  <a:lumMod val="50000"/>
                </a:prstClr>
              </a:solidFill>
              <a:latin typeface="MyriadSemiBold" pitchFamily="2" charset="0"/>
              <a:ea typeface="나눔고딕 Extra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061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본문 :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47482" y="503150"/>
            <a:ext cx="11704320" cy="919226"/>
          </a:xfrm>
          <a:noFill/>
        </p:spPr>
        <p:txBody>
          <a:bodyPr wrap="square" rtlCol="0">
            <a:spAutoFit/>
          </a:bodyPr>
          <a:lstStyle>
            <a:lvl1pPr marL="0" algn="l" defTabSz="1300460" rtl="0" eaLnBrk="1" latinLnBrk="1" hangingPunct="1">
              <a:defRPr lang="ko-KR" altLang="en-US" sz="5100" b="1" kern="1200" dirty="0" smtClean="0">
                <a:solidFill>
                  <a:srgbClr val="006CB7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1pPr>
          </a:lstStyle>
          <a:p>
            <a:r>
              <a:rPr lang="en-US" altLang="ko-KR" dirty="0" smtClean="0"/>
              <a:t>Master</a:t>
            </a:r>
            <a:endParaRPr lang="ko-KR" altLang="en-US" dirty="0"/>
          </a:p>
        </p:txBody>
      </p:sp>
      <p:grpSp>
        <p:nvGrpSpPr>
          <p:cNvPr id="3" name="그룹 6"/>
          <p:cNvGrpSpPr/>
          <p:nvPr/>
        </p:nvGrpSpPr>
        <p:grpSpPr>
          <a:xfrm>
            <a:off x="361125" y="334190"/>
            <a:ext cx="12291948" cy="1241755"/>
            <a:chOff x="285720" y="219075"/>
            <a:chExt cx="8642776" cy="873109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285720" y="219075"/>
              <a:ext cx="8642776" cy="1588"/>
            </a:xfrm>
            <a:prstGeom prst="line">
              <a:avLst/>
            </a:prstGeom>
            <a:ln w="3175">
              <a:solidFill>
                <a:srgbClr val="006C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285720" y="1090596"/>
              <a:ext cx="8642776" cy="1588"/>
            </a:xfrm>
            <a:prstGeom prst="line">
              <a:avLst/>
            </a:prstGeom>
            <a:ln w="3175">
              <a:solidFill>
                <a:srgbClr val="006C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" descr="C:\Users\shinD\Desktop\bada image\bada logo-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8501" y="8819172"/>
            <a:ext cx="1638582" cy="622660"/>
          </a:xfrm>
          <a:prstGeom prst="rect">
            <a:avLst/>
          </a:prstGeom>
          <a:noFill/>
        </p:spPr>
      </p:pic>
      <p:sp>
        <p:nvSpPr>
          <p:cNvPr id="10" name="슬라이드 번호 개체 틀 5"/>
          <p:cNvSpPr txBox="1">
            <a:spLocks/>
          </p:cNvSpPr>
          <p:nvPr/>
        </p:nvSpPr>
        <p:spPr>
          <a:xfrm>
            <a:off x="11887238" y="9234312"/>
            <a:ext cx="81280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300460" fontAlgn="auto">
              <a:spcBef>
                <a:spcPts val="0"/>
              </a:spcBef>
              <a:spcAft>
                <a:spcPts val="0"/>
              </a:spcAft>
              <a:defRPr/>
            </a:pPr>
            <a:fld id="{B01519E5-165F-49E4-ADEB-6F20ED33DD13}" type="slidenum">
              <a:rPr lang="ko-KR" altLang="en-US" sz="1700" smtClean="0">
                <a:solidFill>
                  <a:prstClr val="black">
                    <a:lumMod val="85000"/>
                    <a:lumOff val="15000"/>
                  </a:prstClr>
                </a:solidFill>
                <a:latin typeface="Segoe UI Semibold" pitchFamily="34" charset="0"/>
              </a:rPr>
              <a:pPr algn="r" defTabSz="130046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700" dirty="0">
              <a:solidFill>
                <a:prstClr val="black">
                  <a:lumMod val="85000"/>
                  <a:lumOff val="15000"/>
                </a:prstClr>
              </a:solidFill>
              <a:latin typeface="Segoe UI Semi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 hasCustomPrompt="1"/>
          </p:nvPr>
        </p:nvSpPr>
        <p:spPr>
          <a:xfrm>
            <a:off x="406357" y="2336783"/>
            <a:ext cx="11704320" cy="6436925"/>
          </a:xfrm>
        </p:spPr>
        <p:txBody>
          <a:bodyPr vert="horz" lIns="130046" tIns="65023" rIns="130046" bIns="65023" rtlCol="0">
            <a:normAutofit/>
          </a:bodyPr>
          <a:lstStyle>
            <a:lvl1pPr marL="885035" marR="0" indent="-885035" algn="l" defTabSz="1300460" rtl="0" latinLnBrk="1">
              <a:spcBef>
                <a:spcPct val="20000"/>
              </a:spcBef>
              <a:buClrTx/>
              <a:buSzTx/>
              <a:buFontTx/>
              <a:buBlip>
                <a:blip r:embed="rId2"/>
              </a:buBlip>
              <a:tabLst/>
              <a:defRPr lang="ko-KR" altLang="en-US" sz="4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1pPr>
            <a:lvl2pPr marL="1408831" marR="0" indent="-523796" algn="l" defTabSz="1300460" rtl="0" latinLnBrk="1">
              <a:spcBef>
                <a:spcPct val="20000"/>
              </a:spcBef>
              <a:buClrTx/>
              <a:buSzTx/>
              <a:tabLst/>
              <a:defRPr lang="ko-KR" altLang="en-US" sz="3400" kern="12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2pPr>
            <a:lvl3pPr marL="1914566" marR="0" indent="-379301" algn="l" defTabSz="1300460" rtl="0" latinLnBrk="1">
              <a:spcBef>
                <a:spcPct val="20000"/>
              </a:spcBef>
              <a:buClrTx/>
              <a:buSzTx/>
              <a:tabLst/>
              <a:defRPr lang="ko-KR" altLang="en-US" sz="28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3pPr>
            <a:lvl4pPr marR="0" algn="l" defTabSz="1300460" rtl="0" latinLnBrk="1">
              <a:spcBef>
                <a:spcPct val="20000"/>
              </a:spcBef>
              <a:buClrTx/>
              <a:buSzTx/>
              <a:tabLst/>
              <a:defRPr lang="ko-KR" altLang="en-US" sz="2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4pPr>
            <a:lvl5pPr marR="0" algn="l" defTabSz="1300460" rtl="0" latinLnBrk="1">
              <a:spcBef>
                <a:spcPct val="20000"/>
              </a:spcBef>
              <a:buClrTx/>
              <a:buSzTx/>
              <a:buNone/>
              <a:tabLst/>
              <a:defRPr lang="ko-KR" altLang="en-US" sz="2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5pPr>
          </a:lstStyle>
          <a:p>
            <a:pPr lvl="0"/>
            <a:r>
              <a:rPr lang="en-US" altLang="ko-KR" dirty="0" smtClean="0"/>
              <a:t>Topic 1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 Sub Topic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Master</a:t>
            </a:r>
          </a:p>
          <a:p>
            <a:pPr lvl="2"/>
            <a:endParaRPr lang="en-US" altLang="ko-KR" dirty="0" smtClean="0"/>
          </a:p>
          <a:p>
            <a:pPr lvl="0"/>
            <a:r>
              <a:rPr lang="en-US" altLang="ko-KR" dirty="0" smtClean="0"/>
              <a:t>Topic 2</a:t>
            </a:r>
            <a:endParaRPr lang="ko-KR" altLang="en-US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523135" y="1428737"/>
            <a:ext cx="1199892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8303" y="370700"/>
            <a:ext cx="11509488" cy="106747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l" defTabSz="1300460" fontAlgn="auto" latinLnBrk="1">
              <a:lnSpc>
                <a:spcPts val="7253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5700" b="1" dirty="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+mn-cs"/>
              </a:rPr>
              <a:t>Contents</a:t>
            </a:r>
            <a:endParaRPr lang="ko-KR" altLang="en-US" sz="5700" b="1" dirty="0">
              <a:solidFill>
                <a:srgbClr val="0070C0"/>
              </a:solidFill>
              <a:latin typeface="Segoe UI Semibold" pitchFamily="34" charset="0"/>
              <a:ea typeface="나눔고딕 ExtraBold" pitchFamily="50" charset="-127"/>
              <a:cs typeface="+mn-cs"/>
            </a:endParaRPr>
          </a:p>
        </p:txBody>
      </p:sp>
      <p:pic>
        <p:nvPicPr>
          <p:cNvPr id="10" name="Picture 2" descr="C:\Users\shinD\Desktop\bada image\bada logo-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08501" y="8819172"/>
            <a:ext cx="1638582" cy="622660"/>
          </a:xfrm>
          <a:prstGeom prst="rect">
            <a:avLst/>
          </a:prstGeom>
          <a:noFill/>
        </p:spPr>
      </p:pic>
      <p:sp>
        <p:nvSpPr>
          <p:cNvPr id="7" name="슬라이드 번호 개체 틀 5"/>
          <p:cNvSpPr txBox="1">
            <a:spLocks/>
          </p:cNvSpPr>
          <p:nvPr/>
        </p:nvSpPr>
        <p:spPr>
          <a:xfrm>
            <a:off x="11887238" y="9234312"/>
            <a:ext cx="81280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300460" fontAlgn="auto">
              <a:spcBef>
                <a:spcPts val="0"/>
              </a:spcBef>
              <a:spcAft>
                <a:spcPts val="0"/>
              </a:spcAft>
              <a:defRPr/>
            </a:pPr>
            <a:fld id="{B01519E5-165F-49E4-ADEB-6F20ED33DD13}" type="slidenum">
              <a:rPr lang="ko-KR" altLang="en-US" sz="1700" smtClean="0">
                <a:solidFill>
                  <a:prstClr val="black">
                    <a:lumMod val="85000"/>
                    <a:lumOff val="15000"/>
                  </a:prstClr>
                </a:solidFill>
                <a:latin typeface="Segoe UI Semibold" pitchFamily="34" charset="0"/>
              </a:rPr>
              <a:pPr algn="r" defTabSz="130046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ko-KR" altLang="en-US" sz="1700" dirty="0">
              <a:solidFill>
                <a:prstClr val="black">
                  <a:lumMod val="85000"/>
                  <a:lumOff val="15000"/>
                </a:prstClr>
              </a:solidFill>
              <a:latin typeface="Segoe UI Semibold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2956" y="515985"/>
            <a:ext cx="724747" cy="70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75635" y="3217321"/>
            <a:ext cx="210362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406357" y="2081348"/>
            <a:ext cx="11704320" cy="919226"/>
          </a:xfrm>
          <a:noFill/>
        </p:spPr>
        <p:txBody>
          <a:bodyPr wrap="square" rtlCol="0">
            <a:spAutoFit/>
          </a:bodyPr>
          <a:lstStyle>
            <a:lvl1pPr marL="0" algn="l" defTabSz="1300460" rtl="0" eaLnBrk="1" latinLnBrk="1" hangingPunct="1">
              <a:defRPr lang="ko-KR" altLang="en-US" sz="5100" b="1" kern="1200" dirty="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1pPr>
          </a:lstStyle>
          <a:p>
            <a:r>
              <a:rPr lang="en-US" altLang="ko-KR" dirty="0" smtClean="0"/>
              <a:t>Number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406357" y="3470197"/>
            <a:ext cx="11582441" cy="919226"/>
          </a:xfrm>
          <a:noFill/>
        </p:spPr>
        <p:txBody>
          <a:bodyPr wrap="square" rtlCol="0">
            <a:spAutoFit/>
          </a:bodyPr>
          <a:lstStyle>
            <a:lvl1pPr marL="0" algn="l" defTabSz="1300460" rtl="0" eaLnBrk="1" latinLnBrk="1" hangingPunct="1">
              <a:buNone/>
              <a:defRPr lang="ko-KR" altLang="en-US" sz="5100" b="1" kern="1200" baseline="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1pPr>
            <a:lvl2pPr marL="0" algn="l" defTabSz="1300460" rtl="0" eaLnBrk="1" latinLnBrk="1" hangingPunct="1">
              <a:defRPr lang="ko-KR" altLang="en-US" sz="5100" b="1" kern="120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2pPr>
            <a:lvl3pPr marL="0" algn="l" defTabSz="1300460" rtl="0" eaLnBrk="1" latinLnBrk="1" hangingPunct="1">
              <a:defRPr lang="ko-KR" altLang="en-US" sz="5100" b="1" kern="120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3pPr>
            <a:lvl4pPr marL="0" algn="l" defTabSz="1300460" rtl="0" eaLnBrk="1" latinLnBrk="1" hangingPunct="1">
              <a:defRPr lang="ko-KR" altLang="en-US" sz="5100" b="1" kern="120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4pPr>
            <a:lvl5pPr marL="0" algn="l" defTabSz="1300460" rtl="0" eaLnBrk="1" latinLnBrk="1" hangingPunct="1">
              <a:defRPr lang="ko-KR" altLang="en-US" sz="5100" b="1" kern="1200" dirty="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5pPr>
          </a:lstStyle>
          <a:p>
            <a:pPr lvl="0"/>
            <a:r>
              <a:rPr lang="en-US" altLang="ko-KR" dirty="0" smtClean="0"/>
              <a:t>Topic</a:t>
            </a:r>
          </a:p>
        </p:txBody>
      </p:sp>
      <p:pic>
        <p:nvPicPr>
          <p:cNvPr id="14" name="Picture 2" descr="C:\Users\shinD\Desktop\bada image\bada logo-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8501" y="8819172"/>
            <a:ext cx="1638582" cy="622660"/>
          </a:xfrm>
          <a:prstGeom prst="rect">
            <a:avLst/>
          </a:prstGeom>
          <a:noFill/>
        </p:spPr>
      </p:pic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812760" y="4470392"/>
            <a:ext cx="11176078" cy="2946426"/>
          </a:xfrm>
        </p:spPr>
        <p:txBody>
          <a:bodyPr>
            <a:normAutofit/>
          </a:bodyPr>
          <a:lstStyle>
            <a:lvl1pPr>
              <a:buFontTx/>
              <a:buNone/>
              <a:defRPr sz="3400" b="1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itchFamily="34" charset="0"/>
              </a:defRPr>
            </a:lvl1pPr>
          </a:lstStyle>
          <a:p>
            <a:pPr lvl="0"/>
            <a:r>
              <a:rPr lang="en-US" altLang="ko-KR" dirty="0" smtClean="0"/>
              <a:t>Sub title 1</a:t>
            </a:r>
          </a:p>
          <a:p>
            <a:pPr lvl="0"/>
            <a:r>
              <a:rPr lang="en-US" altLang="ko-KR" dirty="0" smtClean="0"/>
              <a:t>Sub title 2</a:t>
            </a:r>
          </a:p>
          <a:p>
            <a:pPr lvl="0"/>
            <a:r>
              <a:rPr lang="en-US" altLang="ko-KR" dirty="0" smtClean="0"/>
              <a:t>Sub title 3</a:t>
            </a:r>
            <a:endParaRPr lang="ko-KR" alt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1791476" y="3340630"/>
            <a:ext cx="10319201" cy="919226"/>
          </a:xfrm>
          <a:noFill/>
        </p:spPr>
        <p:txBody>
          <a:bodyPr wrap="square" rtlCol="0">
            <a:spAutoFit/>
          </a:bodyPr>
          <a:lstStyle>
            <a:lvl1pPr marL="0" algn="l" defTabSz="1300460" rtl="0" eaLnBrk="1" latinLnBrk="1" hangingPunct="1">
              <a:defRPr lang="ko-KR" altLang="en-US" sz="5100" b="1" kern="1200" dirty="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1pPr>
          </a:lstStyle>
          <a:p>
            <a:r>
              <a:rPr lang="en-US" altLang="ko-KR" dirty="0" smtClean="0"/>
              <a:t>Number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 hasCustomPrompt="1"/>
          </p:nvPr>
        </p:nvSpPr>
        <p:spPr>
          <a:xfrm>
            <a:off x="1777053" y="4729480"/>
            <a:ext cx="10211745" cy="656590"/>
          </a:xfrm>
          <a:noFill/>
        </p:spPr>
        <p:txBody>
          <a:bodyPr wrap="square" rtlCol="0">
            <a:spAutoFit/>
          </a:bodyPr>
          <a:lstStyle>
            <a:lvl1pPr marL="0" algn="l" defTabSz="1300460" rtl="0" eaLnBrk="1" latinLnBrk="1" hangingPunct="1">
              <a:buNone/>
              <a:defRPr lang="ko-KR" altLang="en-US" sz="3400" b="1" kern="1200" baseline="0" smtClean="0">
                <a:solidFill>
                  <a:schemeClr val="bg1">
                    <a:lumMod val="50000"/>
                  </a:schemeClr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1pPr>
            <a:lvl2pPr marL="0" algn="l" defTabSz="1300460" rtl="0" eaLnBrk="1" latinLnBrk="1" hangingPunct="1">
              <a:defRPr lang="ko-KR" altLang="en-US" sz="5100" b="1" kern="120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2pPr>
            <a:lvl3pPr marL="0" algn="l" defTabSz="1300460" rtl="0" eaLnBrk="1" latinLnBrk="1" hangingPunct="1">
              <a:defRPr lang="ko-KR" altLang="en-US" sz="5100" b="1" kern="120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3pPr>
            <a:lvl4pPr marL="0" algn="l" defTabSz="1300460" rtl="0" eaLnBrk="1" latinLnBrk="1" hangingPunct="1">
              <a:defRPr lang="ko-KR" altLang="en-US" sz="5100" b="1" kern="120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4pPr>
            <a:lvl5pPr marL="0" algn="l" defTabSz="1300460" rtl="0" eaLnBrk="1" latinLnBrk="1" hangingPunct="1">
              <a:defRPr lang="ko-KR" altLang="en-US" sz="5100" b="1" kern="1200" dirty="0" smtClean="0">
                <a:solidFill>
                  <a:srgbClr val="0070C0"/>
                </a:solidFill>
                <a:latin typeface="Segoe UI Semibold" pitchFamily="34" charset="0"/>
                <a:ea typeface="나눔고딕 ExtraBold" pitchFamily="50" charset="-127"/>
                <a:cs typeface="Arial" pitchFamily="34" charset="0"/>
              </a:defRPr>
            </a:lvl5pPr>
          </a:lstStyle>
          <a:p>
            <a:pPr lvl="0"/>
            <a:r>
              <a:rPr lang="en-US" altLang="ko-KR" dirty="0" smtClean="0"/>
              <a:t>Topic</a:t>
            </a:r>
          </a:p>
        </p:txBody>
      </p:sp>
      <p:pic>
        <p:nvPicPr>
          <p:cNvPr id="14" name="Picture 2" descr="C:\Users\shinD\Desktop\bada image\bada logo-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08501" y="8819172"/>
            <a:ext cx="1638582" cy="622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7935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505" y="-13547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1319" y="985168"/>
            <a:ext cx="9878716" cy="5222980"/>
          </a:xfrm>
          <a:prstGeom prst="rect">
            <a:avLst/>
          </a:prstGeom>
        </p:spPr>
        <p:txBody>
          <a:bodyPr lIns="124130" tIns="62065" rIns="124130" bIns="62065"/>
          <a:lstStyle>
            <a:lvl1pPr algn="l">
              <a:lnSpc>
                <a:spcPts val="8960"/>
              </a:lnSpc>
              <a:defRPr sz="8400" b="1" spc="-407" baseline="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제목스타일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838226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41319" y="985168"/>
            <a:ext cx="9878716" cy="5222980"/>
          </a:xfrm>
          <a:prstGeom prst="rect">
            <a:avLst/>
          </a:prstGeom>
        </p:spPr>
        <p:txBody>
          <a:bodyPr lIns="124130" tIns="62065" rIns="124130" bIns="62065"/>
          <a:lstStyle>
            <a:lvl1pPr algn="l">
              <a:lnSpc>
                <a:spcPts val="8960"/>
              </a:lnSpc>
              <a:defRPr sz="8400" b="1" spc="-407" baseline="0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제목스타일</a:t>
            </a:r>
            <a:endParaRPr lang="ko-KR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1868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411" y="-3695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4749" y="84796"/>
            <a:ext cx="7530957" cy="893156"/>
          </a:xfrm>
          <a:prstGeom prst="rect">
            <a:avLst/>
          </a:prstGeom>
        </p:spPr>
        <p:txBody>
          <a:bodyPr lIns="124130" tIns="62065" rIns="124130" bIns="62065"/>
          <a:lstStyle>
            <a:lvl1pPr algn="r">
              <a:defRPr sz="2700" b="1">
                <a:solidFill>
                  <a:schemeClr val="bg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139303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4749" y="84796"/>
            <a:ext cx="7530957" cy="893156"/>
          </a:xfrm>
          <a:prstGeom prst="rect">
            <a:avLst/>
          </a:prstGeom>
        </p:spPr>
        <p:txBody>
          <a:bodyPr lIns="124130" tIns="62065" rIns="124130" bIns="62065"/>
          <a:lstStyle>
            <a:lvl1pPr algn="r">
              <a:defRPr sz="2700" b="1">
                <a:solidFill>
                  <a:schemeClr val="bg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3080" name="Picture 8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665535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6115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6832600"/>
            <a:ext cx="3073400" cy="24511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6832600"/>
            <a:ext cx="9067800" cy="24511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38698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378200" y="4876800"/>
            <a:ext cx="28702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5270500"/>
            <a:ext cx="60706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5270500"/>
            <a:ext cx="6070600" cy="129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775200" y="1384300"/>
            <a:ext cx="1473200" cy="47879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1384300"/>
            <a:ext cx="4267200" cy="47879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276475"/>
            <a:ext cx="3073400" cy="64357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276475"/>
            <a:ext cx="906780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276475"/>
            <a:ext cx="3073400" cy="64357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276475"/>
            <a:ext cx="906780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3187700"/>
            <a:ext cx="60706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254000"/>
            <a:ext cx="3073400" cy="87757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254000"/>
            <a:ext cx="9067800" cy="87757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55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78600" y="8077200"/>
            <a:ext cx="6070600" cy="1206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75800" y="6832600"/>
            <a:ext cx="3073400" cy="24511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55600" y="6832600"/>
            <a:ext cx="9067800" cy="24511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7564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779000" y="3187700"/>
            <a:ext cx="2870200" cy="584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>
              <a:sym typeface="Gill Sans Light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3.xml"/><Relationship Id="rId9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00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202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01.xml"/><Relationship Id="rId9" Type="http://schemas.openxmlformats.org/officeDocument/2006/relationships/image" Target="../media/image1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044700"/>
            <a:ext cx="12293600" cy="323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5270500"/>
            <a:ext cx="122936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77" r:id="rId1"/>
    <p:sldLayoutId id="2147485878" r:id="rId2"/>
    <p:sldLayoutId id="2147485879" r:id="rId3"/>
    <p:sldLayoutId id="2147485880" r:id="rId4"/>
    <p:sldLayoutId id="2147485881" r:id="rId5"/>
    <p:sldLayoutId id="2147485882" r:id="rId6"/>
    <p:sldLayoutId id="2147485883" r:id="rId7"/>
    <p:sldLayoutId id="2147485884" r:id="rId8"/>
    <p:sldLayoutId id="2147485885" r:id="rId9"/>
    <p:sldLayoutId id="2147485886" r:id="rId10"/>
    <p:sldLayoutId id="2147485887" r:id="rId11"/>
    <p:sldLayoutId id="2147486074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6" r:id="rId1"/>
    <p:sldLayoutId id="2147485987" r:id="rId2"/>
    <p:sldLayoutId id="2147485988" r:id="rId3"/>
    <p:sldLayoutId id="2147485989" r:id="rId4"/>
    <p:sldLayoutId id="2147485990" r:id="rId5"/>
    <p:sldLayoutId id="2147485991" r:id="rId6"/>
    <p:sldLayoutId id="2147485992" r:id="rId7"/>
    <p:sldLayoutId id="2147485993" r:id="rId8"/>
    <p:sldLayoutId id="2147485994" r:id="rId9"/>
    <p:sldLayoutId id="2147485995" r:id="rId10"/>
    <p:sldLayoutId id="214748599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97" r:id="rId1"/>
    <p:sldLayoutId id="2147485998" r:id="rId2"/>
    <p:sldLayoutId id="2147485999" r:id="rId3"/>
    <p:sldLayoutId id="2147486000" r:id="rId4"/>
    <p:sldLayoutId id="2147486001" r:id="rId5"/>
    <p:sldLayoutId id="2147486002" r:id="rId6"/>
    <p:sldLayoutId id="2147486003" r:id="rId7"/>
    <p:sldLayoutId id="2147486004" r:id="rId8"/>
    <p:sldLayoutId id="2147486005" r:id="rId9"/>
    <p:sldLayoutId id="2147486006" r:id="rId10"/>
    <p:sldLayoutId id="214748600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58928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8" r:id="rId1"/>
    <p:sldLayoutId id="2147486009" r:id="rId2"/>
    <p:sldLayoutId id="2147486010" r:id="rId3"/>
    <p:sldLayoutId id="2147486011" r:id="rId4"/>
    <p:sldLayoutId id="2147486012" r:id="rId5"/>
    <p:sldLayoutId id="2147486013" r:id="rId6"/>
    <p:sldLayoutId id="2147486014" r:id="rId7"/>
    <p:sldLayoutId id="2147486015" r:id="rId8"/>
    <p:sldLayoutId id="2147486016" r:id="rId9"/>
    <p:sldLayoutId id="2147486017" r:id="rId10"/>
    <p:sldLayoutId id="214748601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254000"/>
            <a:ext cx="12293600" cy="9232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9" r:id="rId1"/>
    <p:sldLayoutId id="2147486020" r:id="rId2"/>
    <p:sldLayoutId id="2147486021" r:id="rId3"/>
    <p:sldLayoutId id="2147486022" r:id="rId4"/>
    <p:sldLayoutId id="2147486023" r:id="rId5"/>
    <p:sldLayoutId id="2147486024" r:id="rId6"/>
    <p:sldLayoutId id="2147486025" r:id="rId7"/>
    <p:sldLayoutId id="2147486026" r:id="rId8"/>
    <p:sldLayoutId id="2147486027" r:id="rId9"/>
    <p:sldLayoutId id="2147486028" r:id="rId10"/>
    <p:sldLayoutId id="214748602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030" r:id="rId1"/>
    <p:sldLayoutId id="2147486031" r:id="rId2"/>
    <p:sldLayoutId id="2147486032" r:id="rId3"/>
    <p:sldLayoutId id="2147486033" r:id="rId4"/>
    <p:sldLayoutId id="2147486034" r:id="rId5"/>
    <p:sldLayoutId id="2147486035" r:id="rId6"/>
    <p:sldLayoutId id="2147486036" r:id="rId7"/>
    <p:sldLayoutId id="2147486037" r:id="rId8"/>
    <p:sldLayoutId id="2147486038" r:id="rId9"/>
    <p:sldLayoutId id="2147486039" r:id="rId10"/>
    <p:sldLayoutId id="214748604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6041" r:id="rId1"/>
    <p:sldLayoutId id="2147486042" r:id="rId2"/>
    <p:sldLayoutId id="2147486043" r:id="rId3"/>
    <p:sldLayoutId id="2147486044" r:id="rId4"/>
    <p:sldLayoutId id="2147486045" r:id="rId5"/>
    <p:sldLayoutId id="2147486046" r:id="rId6"/>
    <p:sldLayoutId id="2147486047" r:id="rId7"/>
    <p:sldLayoutId id="2147486048" r:id="rId8"/>
    <p:sldLayoutId id="2147486049" r:id="rId9"/>
    <p:sldLayoutId id="2147486050" r:id="rId10"/>
    <p:sldLayoutId id="214748605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lnSpc>
          <a:spcPct val="120000"/>
        </a:lnSpc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6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2" r:id="rId1"/>
    <p:sldLayoutId id="2147486053" r:id="rId2"/>
    <p:sldLayoutId id="2147486054" r:id="rId3"/>
    <p:sldLayoutId id="2147486055" r:id="rId4"/>
    <p:sldLayoutId id="2147486056" r:id="rId5"/>
    <p:sldLayoutId id="2147486057" r:id="rId6"/>
    <p:sldLayoutId id="2147486058" r:id="rId7"/>
    <p:sldLayoutId id="2147486059" r:id="rId8"/>
    <p:sldLayoutId id="2147486060" r:id="rId9"/>
    <p:sldLayoutId id="2147486061" r:id="rId10"/>
    <p:sldLayoutId id="214748606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63" r:id="rId1"/>
    <p:sldLayoutId id="2147486064" r:id="rId2"/>
    <p:sldLayoutId id="2147486065" r:id="rId3"/>
    <p:sldLayoutId id="2147486066" r:id="rId4"/>
    <p:sldLayoutId id="2147486067" r:id="rId5"/>
    <p:sldLayoutId id="2147486068" r:id="rId6"/>
    <p:sldLayoutId id="2147486069" r:id="rId7"/>
    <p:sldLayoutId id="2147486070" r:id="rId8"/>
    <p:sldLayoutId id="2147486071" r:id="rId9"/>
    <p:sldLayoutId id="2147486072" r:id="rId10"/>
    <p:sldLayoutId id="214748607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860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743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200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57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fontAlgn="auto" latinLnBrk="1">
              <a:spcBef>
                <a:spcPts val="0"/>
              </a:spcBef>
              <a:spcAft>
                <a:spcPts val="0"/>
              </a:spcAft>
            </a:pPr>
            <a:fld id="{7437C828-0D5E-4320-A13A-2E21196BF75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defTabSz="1300460" fontAlgn="auto" latinLnBrk="1">
                <a:spcBef>
                  <a:spcPts val="0"/>
                </a:spcBef>
                <a:spcAft>
                  <a:spcPts val="0"/>
                </a:spcAft>
              </a:pPr>
              <a:t>2012-11-02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fontAlgn="auto" latinLnBrk="1">
              <a:spcBef>
                <a:spcPts val="0"/>
              </a:spcBef>
              <a:spcAft>
                <a:spcPts val="0"/>
              </a:spcAft>
            </a:pPr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00460" fontAlgn="auto" latinLnBrk="1">
              <a:spcBef>
                <a:spcPts val="0"/>
              </a:spcBef>
              <a:spcAft>
                <a:spcPts val="0"/>
              </a:spcAft>
            </a:pPr>
            <a:fld id="{6F2F1EC4-C58B-4C4D-8438-8F780D0D3A1C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defTabSz="1300460" fontAlgn="auto" latinLnBrk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77" r:id="rId1"/>
    <p:sldLayoutId id="2147486078" r:id="rId2"/>
    <p:sldLayoutId id="2147486079" r:id="rId3"/>
    <p:sldLayoutId id="2147486080" r:id="rId4"/>
    <p:sldLayoutId id="2147486081" r:id="rId5"/>
    <p:sldLayoutId id="2147486082" r:id="rId6"/>
    <p:sldLayoutId id="2147486083" r:id="rId7"/>
    <p:sldLayoutId id="2147486084" r:id="rId8"/>
  </p:sldLayoutIdLst>
  <p:txStyles>
    <p:titleStyle>
      <a:lvl1pPr algn="ctr" defTabSz="1300460" rtl="0" eaLnBrk="1" latinLnBrk="1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1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1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1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1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0"/>
            <a:ext cx="13029809" cy="9780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822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7" r:id="rId1"/>
    <p:sldLayoutId id="2147486088" r:id="rId2"/>
    <p:sldLayoutId id="2147486089" r:id="rId3"/>
    <p:sldLayoutId id="2147486090" r:id="rId4"/>
    <p:sldLayoutId id="2147486091" r:id="rId5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262626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262626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262626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262626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>
          <a:solidFill>
            <a:srgbClr val="262626"/>
          </a:solidFill>
          <a:latin typeface="HY견고딕" pitchFamily="18" charset="-127"/>
          <a:ea typeface="HY견고딕" pitchFamily="18" charset="-127"/>
        </a:defRPr>
      </a:lvl5pPr>
      <a:lvl6pPr marL="620649" algn="l" rtl="0" fontAlgn="base" latinLnBrk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" charset="0"/>
          <a:ea typeface="돋움" pitchFamily="50" charset="-127"/>
        </a:defRPr>
      </a:lvl6pPr>
      <a:lvl7pPr marL="1241298" algn="l" rtl="0" fontAlgn="base" latinLnBrk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" charset="0"/>
          <a:ea typeface="돋움" pitchFamily="50" charset="-127"/>
        </a:defRPr>
      </a:lvl7pPr>
      <a:lvl8pPr marL="1861947" algn="l" rtl="0" fontAlgn="base" latinLnBrk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" charset="0"/>
          <a:ea typeface="돋움" pitchFamily="50" charset="-127"/>
        </a:defRPr>
      </a:lvl8pPr>
      <a:lvl9pPr marL="2482596" algn="l" rtl="0" fontAlgn="base" latinLnBrk="1">
        <a:spcBef>
          <a:spcPct val="0"/>
        </a:spcBef>
        <a:spcAft>
          <a:spcPct val="0"/>
        </a:spcAft>
        <a:defRPr kumimoji="1" sz="2200" b="1">
          <a:solidFill>
            <a:schemeClr val="tx2"/>
          </a:solidFill>
          <a:latin typeface="Arial" charset="0"/>
          <a:ea typeface="돋움" pitchFamily="50" charset="-127"/>
        </a:defRPr>
      </a:lvl9pPr>
    </p:titleStyle>
    <p:bodyStyle>
      <a:lvl1pPr marL="465487" indent="-465487" algn="l" rtl="0" eaLnBrk="0" fontAlgn="base" latinLnBrk="1" hangingPunct="0">
        <a:spcBef>
          <a:spcPct val="20000"/>
        </a:spcBef>
        <a:spcAft>
          <a:spcPct val="0"/>
        </a:spcAft>
        <a:defRPr kumimoji="1" sz="1500" b="1">
          <a:solidFill>
            <a:schemeClr val="tx1"/>
          </a:solidFill>
          <a:latin typeface="+mn-lt"/>
          <a:ea typeface="+mn-ea"/>
          <a:cs typeface="+mn-cs"/>
        </a:defRPr>
      </a:lvl1pPr>
      <a:lvl2pPr marL="1008555" indent="-387906" algn="l" rtl="0" eaLnBrk="0" fontAlgn="base" latinLnBrk="1" hangingPunct="0">
        <a:spcBef>
          <a:spcPct val="20000"/>
        </a:spcBef>
        <a:spcAft>
          <a:spcPct val="0"/>
        </a:spcAft>
        <a:defRPr kumimoji="1" sz="1400" b="1">
          <a:solidFill>
            <a:schemeClr val="tx1"/>
          </a:solidFill>
          <a:latin typeface="+mn-ea"/>
          <a:ea typeface="+mn-ea"/>
        </a:defRPr>
      </a:lvl2pPr>
      <a:lvl3pPr marL="1551623" indent="-310325" algn="l" rtl="0" eaLnBrk="0" fontAlgn="base" latinLnBrk="1" hangingPunct="0">
        <a:spcBef>
          <a:spcPct val="20000"/>
        </a:spcBef>
        <a:spcAft>
          <a:spcPct val="0"/>
        </a:spcAft>
        <a:defRPr kumimoji="1" sz="33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2172272" indent="-310325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7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792921" indent="-310325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7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3413570" indent="-310325" algn="l" rtl="0" fontAlgn="base" latinLnBrk="1">
        <a:spcBef>
          <a:spcPct val="20000"/>
        </a:spcBef>
        <a:spcAft>
          <a:spcPct val="0"/>
        </a:spcAft>
        <a:buChar char="»"/>
        <a:defRPr kumimoji="1" sz="27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4034219" indent="-310325" algn="l" rtl="0" fontAlgn="base" latinLnBrk="1">
        <a:spcBef>
          <a:spcPct val="20000"/>
        </a:spcBef>
        <a:spcAft>
          <a:spcPct val="0"/>
        </a:spcAft>
        <a:buChar char="»"/>
        <a:defRPr kumimoji="1" sz="27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4654868" indent="-310325" algn="l" rtl="0" fontAlgn="base" latinLnBrk="1">
        <a:spcBef>
          <a:spcPct val="20000"/>
        </a:spcBef>
        <a:spcAft>
          <a:spcPct val="0"/>
        </a:spcAft>
        <a:buChar char="»"/>
        <a:defRPr kumimoji="1" sz="27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5275517" indent="-310325" algn="l" rtl="0" fontAlgn="base" latinLnBrk="1">
        <a:spcBef>
          <a:spcPct val="20000"/>
        </a:spcBef>
        <a:spcAft>
          <a:spcPct val="0"/>
        </a:spcAft>
        <a:buChar char="»"/>
        <a:defRPr kumimoji="1" sz="27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12412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0649" algn="l" defTabSz="12412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41298" algn="l" defTabSz="12412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61947" algn="l" defTabSz="12412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82596" algn="l" defTabSz="12412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103245" algn="l" defTabSz="12412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723894" algn="l" defTabSz="12412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44543" algn="l" defTabSz="12412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65192" algn="l" defTabSz="1241298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6832600"/>
            <a:ext cx="12293600" cy="1257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8077200"/>
            <a:ext cx="12293600" cy="120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88" r:id="rId1"/>
    <p:sldLayoutId id="2147486075" r:id="rId2"/>
    <p:sldLayoutId id="2147485889" r:id="rId3"/>
    <p:sldLayoutId id="2147485890" r:id="rId4"/>
    <p:sldLayoutId id="2147485891" r:id="rId5"/>
    <p:sldLayoutId id="2147485892" r:id="rId6"/>
    <p:sldLayoutId id="2147485893" r:id="rId7"/>
    <p:sldLayoutId id="2147485894" r:id="rId8"/>
    <p:sldLayoutId id="2147485895" r:id="rId9"/>
    <p:sldLayoutId id="2147485896" r:id="rId10"/>
    <p:sldLayoutId id="2147485897" r:id="rId11"/>
    <p:sldLayoutId id="2147486092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98" r:id="rId1"/>
    <p:sldLayoutId id="2147485899" r:id="rId2"/>
    <p:sldLayoutId id="2147485900" r:id="rId3"/>
    <p:sldLayoutId id="2147485901" r:id="rId4"/>
    <p:sldLayoutId id="2147485902" r:id="rId5"/>
    <p:sldLayoutId id="2147485903" r:id="rId6"/>
    <p:sldLayoutId id="2147485904" r:id="rId7"/>
    <p:sldLayoutId id="2147485905" r:id="rId8"/>
    <p:sldLayoutId id="2147485906" r:id="rId9"/>
    <p:sldLayoutId id="2147485907" r:id="rId10"/>
    <p:sldLayoutId id="214748590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1384300"/>
            <a:ext cx="5892800" cy="3505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4876800"/>
            <a:ext cx="5892800" cy="1295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09" r:id="rId1"/>
    <p:sldLayoutId id="2147485910" r:id="rId2"/>
    <p:sldLayoutId id="2147485911" r:id="rId3"/>
    <p:sldLayoutId id="2147485912" r:id="rId4"/>
    <p:sldLayoutId id="2147485913" r:id="rId5"/>
    <p:sldLayoutId id="2147485914" r:id="rId6"/>
    <p:sldLayoutId id="2147485915" r:id="rId7"/>
    <p:sldLayoutId id="2147485916" r:id="rId8"/>
    <p:sldLayoutId id="2147485917" r:id="rId9"/>
    <p:sldLayoutId id="2147485918" r:id="rId10"/>
    <p:sldLayoutId id="214748591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3225800"/>
            <a:ext cx="12293600" cy="330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20" r:id="rId1"/>
    <p:sldLayoutId id="2147485921" r:id="rId2"/>
    <p:sldLayoutId id="2147485922" r:id="rId3"/>
    <p:sldLayoutId id="2147485923" r:id="rId4"/>
    <p:sldLayoutId id="2147485924" r:id="rId5"/>
    <p:sldLayoutId id="2147485925" r:id="rId6"/>
    <p:sldLayoutId id="2147485926" r:id="rId7"/>
    <p:sldLayoutId id="2147485927" r:id="rId8"/>
    <p:sldLayoutId id="2147485928" r:id="rId9"/>
    <p:sldLayoutId id="2147485929" r:id="rId10"/>
    <p:sldLayoutId id="214748593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7416800"/>
            <a:ext cx="12293600" cy="12827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2" r:id="rId1"/>
    <p:sldLayoutId id="2147485943" r:id="rId2"/>
    <p:sldLayoutId id="2147485944" r:id="rId3"/>
    <p:sldLayoutId id="2147485945" r:id="rId4"/>
    <p:sldLayoutId id="2147485946" r:id="rId5"/>
    <p:sldLayoutId id="2147485947" r:id="rId6"/>
    <p:sldLayoutId id="2147485948" r:id="rId7"/>
    <p:sldLayoutId id="2147485949" r:id="rId8"/>
    <p:sldLayoutId id="2147485950" r:id="rId9"/>
    <p:sldLayoutId id="2147485951" r:id="rId10"/>
    <p:sldLayoutId id="214748595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3187700"/>
            <a:ext cx="122936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3" r:id="rId1"/>
    <p:sldLayoutId id="2147485954" r:id="rId2"/>
    <p:sldLayoutId id="2147485955" r:id="rId3"/>
    <p:sldLayoutId id="2147485956" r:id="rId4"/>
    <p:sldLayoutId id="2147485957" r:id="rId5"/>
    <p:sldLayoutId id="2147485958" r:id="rId6"/>
    <p:sldLayoutId id="2147485959" r:id="rId7"/>
    <p:sldLayoutId id="2147485960" r:id="rId8"/>
    <p:sldLayoutId id="2147485961" r:id="rId9"/>
    <p:sldLayoutId id="2147485962" r:id="rId10"/>
    <p:sldLayoutId id="214748596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6832600"/>
            <a:ext cx="12293600" cy="1257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8077200"/>
            <a:ext cx="12293600" cy="120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64" r:id="rId1"/>
    <p:sldLayoutId id="2147485965" r:id="rId2"/>
    <p:sldLayoutId id="2147485966" r:id="rId3"/>
    <p:sldLayoutId id="2147485967" r:id="rId4"/>
    <p:sldLayoutId id="2147485968" r:id="rId5"/>
    <p:sldLayoutId id="2147485969" r:id="rId6"/>
    <p:sldLayoutId id="2147485970" r:id="rId7"/>
    <p:sldLayoutId id="2147485971" r:id="rId8"/>
    <p:sldLayoutId id="2147485972" r:id="rId9"/>
    <p:sldLayoutId id="2147485973" r:id="rId10"/>
    <p:sldLayoutId id="214748597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5600" y="254000"/>
            <a:ext cx="122936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title style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56400" y="3187700"/>
            <a:ext cx="5892800" cy="584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 Light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 Light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 Light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5" r:id="rId1"/>
    <p:sldLayoutId id="2147485976" r:id="rId2"/>
    <p:sldLayoutId id="2147485977" r:id="rId3"/>
    <p:sldLayoutId id="2147485978" r:id="rId4"/>
    <p:sldLayoutId id="2147485979" r:id="rId5"/>
    <p:sldLayoutId id="2147485980" r:id="rId6"/>
    <p:sldLayoutId id="2147485981" r:id="rId7"/>
    <p:sldLayoutId id="2147485982" r:id="rId8"/>
    <p:sldLayoutId id="2147485983" r:id="rId9"/>
    <p:sldLayoutId id="2147485984" r:id="rId10"/>
    <p:sldLayoutId id="214748598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2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2352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26924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31496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3606800" indent="-304800" algn="l" rtl="0" fontAlgn="base">
        <a:spcBef>
          <a:spcPts val="38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8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geeks.org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hyperlink" Target="http://lucene.apache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utting.wordpress.com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stackoverflow.com/" TargetMode="Externa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PostView.nhn?blogId=leeks219&amp;logNo=30148905137" TargetMode="External"/><Relationship Id="rId2" Type="http://schemas.openxmlformats.org/officeDocument/2006/relationships/hyperlink" Target="http://arload.wordpress.com/2012/05/15/uncle_bob_graph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hanny.creation.net/blog/531" TargetMode="External"/><Relationship Id="rId5" Type="http://schemas.openxmlformats.org/officeDocument/2006/relationships/hyperlink" Target="http://arload.wordpress.com/2011/10/03/12things_software_architect_should_know-presentation/" TargetMode="External"/><Relationship Id="rId4" Type="http://schemas.openxmlformats.org/officeDocument/2006/relationships/hyperlink" Target="http://www.yes24.com/24/Goods/4839616?Acode=101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3311" y="985167"/>
            <a:ext cx="9878716" cy="4506101"/>
          </a:xfrm>
        </p:spPr>
        <p:txBody>
          <a:bodyPr/>
          <a:lstStyle/>
          <a:p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오픈소스로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latin typeface="나눔고딕" pitchFamily="50" charset="-127"/>
                <a:ea typeface="나눔고딕" pitchFamily="50" charset="-127"/>
              </a:rPr>
            </a:br>
            <a:r>
              <a:rPr lang="ko-KR" altLang="en-US" sz="8700" dirty="0" smtClean="0">
                <a:solidFill>
                  <a:srgbClr val="F15023"/>
                </a:solidFill>
                <a:latin typeface="나눔고딕" pitchFamily="50" charset="-127"/>
                <a:ea typeface="나눔고딕" pitchFamily="50" charset="-127"/>
              </a:rPr>
              <a:t>개발실력 쌓기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부제목 3"/>
          <p:cNvSpPr txBox="1">
            <a:spLocks/>
          </p:cNvSpPr>
          <p:nvPr/>
        </p:nvSpPr>
        <p:spPr>
          <a:xfrm>
            <a:off x="710843" y="4979211"/>
            <a:ext cx="7090167" cy="571975"/>
          </a:xfrm>
          <a:prstGeom prst="rect">
            <a:avLst/>
          </a:prstGeom>
        </p:spPr>
        <p:txBody>
          <a:bodyPr lIns="124130" tIns="62065" rIns="124130" bIns="62065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sz="2800" b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BaaS</a:t>
            </a:r>
            <a:r>
              <a:rPr lang="en-US" altLang="ko-KR" sz="2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기술팀 </a:t>
            </a:r>
            <a:r>
              <a:rPr lang="en-US" altLang="ko-KR" sz="2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2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진성주 </a:t>
            </a:r>
            <a:r>
              <a:rPr lang="en-US" altLang="ko-KR" sz="2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sz="2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geekbeast</a:t>
            </a:r>
            <a:r>
              <a:rPr lang="en-US" altLang="ko-KR" sz="28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2800" b="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68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/>
          <a:srcRect b="143"/>
          <a:stretch/>
        </p:blipFill>
        <p:spPr bwMode="auto">
          <a:xfrm>
            <a:off x="0" y="1276400"/>
            <a:ext cx="13004800" cy="8511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594" y="4529534"/>
            <a:ext cx="13002205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팀장님이 원하는 나의 실력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99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ostfiles13.naver.net/20100304_204/leli77cb88_12676298936522L67j_jpg/4b8e7f48e0c98_leli77cb88.jpg?type=w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30"/>
          <a:stretch/>
        </p:blipFill>
        <p:spPr bwMode="auto">
          <a:xfrm>
            <a:off x="364" y="1115254"/>
            <a:ext cx="13004800" cy="87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94" y="4529534"/>
            <a:ext cx="13002205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진짜 나의 실력 </a:t>
            </a:r>
            <a:r>
              <a:rPr lang="ko-KR" altLang="en-US" sz="7200" b="1" dirty="0" err="1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ㅠ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.</a:t>
            </a:r>
            <a:r>
              <a:rPr lang="ko-KR" altLang="en-US" sz="7200" b="1" dirty="0" err="1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ㅠ</a:t>
            </a:r>
            <a:endParaRPr lang="en-US" altLang="ko-KR" sz="72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1786"/>
            <a:ext cx="13004800" cy="874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94" y="4529534"/>
            <a:ext cx="13002205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그래서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공부도 열심히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!!!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44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1276400"/>
            <a:ext cx="13004800" cy="847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94" y="4529534"/>
            <a:ext cx="13002205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코</a:t>
            </a:r>
            <a:r>
              <a:rPr lang="ko-KR" altLang="en-US" sz="7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딩</a:t>
            </a:r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도 열심히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!!!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606425" y="1573213"/>
            <a:ext cx="11774488" cy="72724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 anchorCtr="0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근데</a:t>
            </a:r>
            <a:r>
              <a:rPr lang="en-US" altLang="ko-KR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72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이렇게하면</a:t>
            </a:r>
            <a:r>
              <a:rPr lang="en-US" altLang="ko-KR" sz="7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?</a:t>
            </a:r>
            <a:r>
              <a:rPr lang="en-US" altLang="ko-KR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</a:p>
          <a:p>
            <a:pPr lvl="1">
              <a:lnSpc>
                <a:spcPct val="150000"/>
              </a:lnSpc>
              <a:defRPr/>
            </a:pP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좋은 개발자</a:t>
            </a:r>
            <a:r>
              <a:rPr lang="ko-KR" altLang="en-US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가 될 수 있나요</a:t>
            </a:r>
            <a:r>
              <a:rPr lang="en-US" altLang="ko-KR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/>
        </p:nvSpPr>
        <p:spPr bwMode="auto">
          <a:xfrm>
            <a:off x="606425" y="1573213"/>
            <a:ext cx="11774488" cy="72724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 anchorCtr="0"/>
          <a:lstStyle/>
          <a:p>
            <a:pPr>
              <a:lnSpc>
                <a:spcPct val="150000"/>
              </a:lnSpc>
            </a:pPr>
            <a:r>
              <a:rPr lang="ko-KR" altLang="en-US" sz="7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그래서</a:t>
            </a:r>
            <a:r>
              <a:rPr lang="en-US" altLang="ko-KR" sz="7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7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선배님들한테 </a:t>
            </a:r>
            <a:endParaRPr lang="en-US" altLang="ko-KR" sz="7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2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‘HTML5’</a:t>
            </a:r>
            <a:r>
              <a:rPr lang="ko-KR" altLang="en-US" sz="7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 좋아요</a:t>
            </a:r>
            <a:r>
              <a:rPr lang="en-US" altLang="ko-KR" sz="7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?!</a:t>
            </a:r>
          </a:p>
          <a:p>
            <a:pPr>
              <a:lnSpc>
                <a:spcPct val="150000"/>
              </a:lnSpc>
            </a:pPr>
            <a:r>
              <a:rPr lang="en-US" altLang="ko-KR" sz="72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7200" b="1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빅데이터</a:t>
            </a:r>
            <a:r>
              <a:rPr lang="en-US" altLang="ko-KR" sz="72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7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 좋아요</a:t>
            </a:r>
            <a:r>
              <a:rPr lang="en-US" altLang="ko-KR" sz="7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?!</a:t>
            </a:r>
          </a:p>
          <a:p>
            <a:pPr>
              <a:lnSpc>
                <a:spcPct val="150000"/>
              </a:lnSpc>
            </a:pPr>
            <a:r>
              <a:rPr lang="en-US" altLang="ko-KR" sz="72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7200" b="1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en-US" altLang="ko-KR" sz="72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7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 좋아요</a:t>
            </a:r>
            <a:r>
              <a:rPr lang="en-US" altLang="ko-KR" sz="72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?!</a:t>
            </a:r>
            <a:endParaRPr lang="ko-KR" altLang="en-US" sz="7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1026" name="Picture 2" descr="http://postfiles11.naver.net/20121004_202/tazoceo_1349360982681B6ju2_JPEG/iPhone_0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82"/>
          <a:stretch/>
        </p:blipFill>
        <p:spPr bwMode="auto">
          <a:xfrm>
            <a:off x="6574408" y="1428622"/>
            <a:ext cx="5396695" cy="79928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http://postfiles5.naver.net/20100726_132/iboattour_12801072852683obI2_jpg/%ED%95%98%EB%8A%98%EA%B3%BC%EB%B0%94%EB%9E%8C%EA%B3%BC%EB%B3%84%EA%B3%BC%EC%8B%9C_iboattour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2" y="1487975"/>
            <a:ext cx="5271418" cy="7874182"/>
          </a:xfrm>
          <a:prstGeom prst="snip2DiagRect">
            <a:avLst/>
          </a:prstGeom>
          <a:solidFill>
            <a:schemeClr val="tx1"/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669752" y="1487975"/>
            <a:ext cx="5271418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옛사람의 시</a:t>
            </a:r>
            <a:endParaRPr lang="ko-KR" altLang="en-US" sz="6000" dirty="0">
              <a:solidFill>
                <a:srgbClr val="FFFF00"/>
              </a:solidFill>
            </a:endParaRPr>
          </a:p>
        </p:txBody>
      </p:sp>
      <p:pic>
        <p:nvPicPr>
          <p:cNvPr id="6" name="Picture 2" descr="http://postfiles11.naver.net/20121004_202/tazoceo_1349360982681B6ju2_JPEG/iPhone_0.jpg?type=w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 t="61373" r="32914" b="6689"/>
          <a:stretch/>
        </p:blipFill>
        <p:spPr bwMode="auto">
          <a:xfrm>
            <a:off x="1461840" y="3177140"/>
            <a:ext cx="9504561" cy="44958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43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pds3.egloos.com/pds/200610/09/69/d0016969_02100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0" y="1589629"/>
            <a:ext cx="6101891" cy="789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719" y="1487975"/>
            <a:ext cx="6101891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대가의 작품</a:t>
            </a:r>
            <a:endParaRPr lang="ko-KR" altLang="en-US" sz="60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http://img.yupgymall.com/co_img006/yupgymall/etc/munch-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432" y="1556473"/>
            <a:ext cx="5904656" cy="778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9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cfile25.uf.tistory.com/image/0125EE355081BA582E8F7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6"/>
          <a:stretch/>
        </p:blipFill>
        <p:spPr bwMode="auto">
          <a:xfrm>
            <a:off x="381719" y="2140496"/>
            <a:ext cx="6408713" cy="747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719" y="1487975"/>
            <a:ext cx="6408713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ko-KR" altLang="en-US" sz="60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가수 오디션</a:t>
            </a:r>
            <a:r>
              <a:rPr lang="en-US" altLang="ko-KR" sz="60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6000" b="1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32" name="Picture 8" descr="http://postfiles8.naver.net/20120915_183/tuina1212_1347660439274Fuhmd_JPEG/Mnet_%BD%B4%C6%DB%BD%BA%C5%B8K4.E05.120914.CATV.H264.480p-DDR.avi_003000834.jpg?type=w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35" b="10424"/>
          <a:stretch/>
        </p:blipFill>
        <p:spPr bwMode="auto">
          <a:xfrm>
            <a:off x="7006456" y="1487975"/>
            <a:ext cx="5669378" cy="799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8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064" y="4324485"/>
            <a:ext cx="12529391" cy="15604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코드를 읽고</a:t>
            </a:r>
            <a:r>
              <a:rPr lang="en-US" altLang="ko-KR" sz="72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배우지 않는다</a:t>
            </a:r>
            <a:endParaRPr lang="en-US" altLang="ko-KR" sz="72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0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/>
          </p:cNvSpPr>
          <p:nvPr/>
        </p:nvSpPr>
        <p:spPr bwMode="auto">
          <a:xfrm>
            <a:off x="358732" y="233621"/>
            <a:ext cx="3066545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발표자 소개</a:t>
            </a:r>
            <a:endParaRPr lang="en-US" altLang="ko-KR" sz="48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  <p:pic>
        <p:nvPicPr>
          <p:cNvPr id="4" name="Picture 2" descr="http://image.yes24.com/goods/4661327/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752" y="1636440"/>
            <a:ext cx="5583578" cy="76487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1"/>
          <p:cNvSpPr>
            <a:spLocks/>
          </p:cNvSpPr>
          <p:nvPr/>
        </p:nvSpPr>
        <p:spPr bwMode="auto">
          <a:xfrm>
            <a:off x="6430392" y="1708448"/>
            <a:ext cx="6302177" cy="75608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742950" indent="-742950" algn="l">
              <a:defRPr/>
            </a:pPr>
            <a:r>
              <a:rPr lang="ko-KR" altLang="en-US" sz="4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진성주 </a:t>
            </a:r>
            <a:r>
              <a:rPr lang="en-US" altLang="ko-KR" sz="4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( @</a:t>
            </a:r>
            <a:r>
              <a:rPr lang="en-US" altLang="ko-KR" sz="44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geekbeast</a:t>
            </a:r>
            <a:r>
              <a:rPr lang="en-US" altLang="ko-KR" sz="4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)</a:t>
            </a:r>
          </a:p>
          <a:p>
            <a:pPr marL="742950" indent="-742950" algn="l">
              <a:defRPr/>
            </a:pPr>
            <a:r>
              <a:rPr lang="en-US" altLang="ko-KR" sz="2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Blog :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  <a:hlinkClick r:id="rId3"/>
              </a:rPr>
              <a:t>http://softwaregeeks.org</a:t>
            </a:r>
            <a:endParaRPr lang="en-US" altLang="ko-KR" sz="28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36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r>
              <a:rPr lang="ko-KR" altLang="en-US" sz="36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안드로이드</a:t>
            </a:r>
            <a:r>
              <a:rPr lang="ko-KR" altLang="en-US" sz="3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프로그래밍 </a:t>
            </a:r>
            <a:endParaRPr lang="en-US" altLang="ko-KR" sz="36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r>
              <a:rPr lang="en-US" altLang="ko-KR" sz="36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: </a:t>
            </a:r>
            <a:r>
              <a:rPr lang="ko-KR" altLang="en-US" sz="2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제대로 된 </a:t>
            </a:r>
            <a:r>
              <a:rPr lang="ko-KR" altLang="en-US" sz="2800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안드로이드</a:t>
            </a:r>
            <a:r>
              <a:rPr lang="ko-KR" altLang="en-US" sz="2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2800" b="1" dirty="0" err="1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앱</a:t>
            </a:r>
            <a:r>
              <a:rPr lang="ko-KR" altLang="en-US" sz="28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개발을 위한</a:t>
            </a:r>
            <a:endParaRPr lang="en-US" altLang="ko-KR" sz="2800" b="1" dirty="0" smtClean="0">
              <a:solidFill>
                <a:schemeClr val="tx2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r>
              <a:rPr lang="ko-KR" altLang="en-US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진성주</a:t>
            </a:r>
            <a:r>
              <a:rPr lang="en-US" altLang="ko-KR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</a:t>
            </a:r>
            <a:r>
              <a:rPr lang="ko-KR" altLang="en-US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최종열</a:t>
            </a:r>
            <a:r>
              <a:rPr lang="en-US" altLang="ko-KR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</a:t>
            </a:r>
            <a:r>
              <a:rPr lang="ko-KR" altLang="en-US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백정현</a:t>
            </a:r>
            <a:r>
              <a:rPr lang="en-US" altLang="ko-KR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</a:t>
            </a:r>
            <a:r>
              <a:rPr lang="ko-KR" altLang="en-US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신중훈</a:t>
            </a:r>
            <a:r>
              <a:rPr lang="en-US" altLang="ko-KR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(</a:t>
            </a:r>
            <a:r>
              <a:rPr lang="ko-KR" altLang="en-US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공저</a:t>
            </a:r>
            <a:r>
              <a:rPr lang="en-US" altLang="ko-KR" sz="2400" b="1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)</a:t>
            </a: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chemeClr val="tx2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 algn="l">
              <a:defRPr/>
            </a:pPr>
            <a:endParaRPr lang="en-US" altLang="ko-KR" sz="2400" b="1" dirty="0" smtClean="0">
              <a:solidFill>
                <a:srgbClr val="80808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/>
          </p:cNvSpPr>
          <p:nvPr/>
        </p:nvSpPr>
        <p:spPr bwMode="auto">
          <a:xfrm>
            <a:off x="0" y="1204392"/>
            <a:ext cx="13004799" cy="68407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 anchorCtr="0"/>
          <a:lstStyle/>
          <a:p>
            <a:pPr marL="742950" indent="-742950">
              <a:lnSpc>
                <a:spcPct val="150000"/>
              </a:lnSpc>
              <a:defRPr/>
            </a:pPr>
            <a:r>
              <a:rPr lang="ko-KR" altLang="en-US" sz="88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오픈소스로</a:t>
            </a:r>
            <a:r>
              <a:rPr lang="ko-KR" altLang="en-US" sz="8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공부</a:t>
            </a:r>
            <a:r>
              <a:rPr lang="ko-KR" altLang="en-US" sz="8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하면</a:t>
            </a:r>
            <a:endParaRPr lang="en-US" altLang="ko-KR" sz="88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742950" indent="-742950">
              <a:lnSpc>
                <a:spcPct val="150000"/>
              </a:lnSpc>
              <a:defRPr/>
            </a:pPr>
            <a:r>
              <a:rPr lang="ko-KR" altLang="en-US" sz="8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개발자로 더 </a:t>
            </a:r>
            <a:r>
              <a:rPr lang="ko-KR" altLang="en-US" sz="8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성장</a:t>
            </a:r>
            <a:r>
              <a:rPr lang="ko-KR" altLang="en-US" sz="8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할 </a:t>
            </a:r>
            <a:r>
              <a:rPr lang="ko-KR" altLang="en-US" sz="8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수 </a:t>
            </a:r>
            <a:r>
              <a:rPr lang="ko-KR" altLang="en-US" sz="8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있으니 </a:t>
            </a:r>
            <a:r>
              <a:rPr lang="en-US" altLang="ko-KR" sz="8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8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도전</a:t>
            </a:r>
            <a:r>
              <a:rPr lang="ko-KR" altLang="en-US" sz="8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해보세요</a:t>
            </a:r>
            <a:r>
              <a:rPr lang="en-US" altLang="ko-KR" sz="8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7800" y="136525"/>
            <a:ext cx="1342034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목표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64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"/>
          <p:cNvSpPr>
            <a:spLocks/>
          </p:cNvSpPr>
          <p:nvPr/>
        </p:nvSpPr>
        <p:spPr bwMode="auto">
          <a:xfrm>
            <a:off x="454025" y="1420813"/>
            <a:ext cx="11774488" cy="7993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개발자가 되기까지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48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분석을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내가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4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요약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5"/>
          <a:stretch/>
        </p:blipFill>
        <p:spPr bwMode="auto">
          <a:xfrm>
            <a:off x="754315" y="1780456"/>
            <a:ext cx="6889289" cy="649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27" y="3292624"/>
            <a:ext cx="7265230" cy="5956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4804792"/>
            <a:ext cx="13004800" cy="1200329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7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단순 사용</a:t>
            </a:r>
            <a:endParaRPr lang="en-US" altLang="ko-KR" sz="72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02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대하는 자세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1"/>
          <a:stretch/>
        </p:blipFill>
        <p:spPr bwMode="auto">
          <a:xfrm>
            <a:off x="0" y="1276400"/>
            <a:ext cx="13004800" cy="8502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804792"/>
            <a:ext cx="13004800" cy="1200329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7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동작원리 분석</a:t>
            </a:r>
            <a:endParaRPr lang="en-US" altLang="ko-KR" sz="72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02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대하는 자세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16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farm3.staticflickr.com/2775/4381851322_d46fd7d75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6401"/>
            <a:ext cx="13004800" cy="84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804792"/>
            <a:ext cx="13004800" cy="1200329"/>
          </a:xfrm>
          <a:prstGeom prst="rect">
            <a:avLst/>
          </a:prstGeom>
          <a:solidFill>
            <a:srgbClr val="FF3300"/>
          </a:solidFill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7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함께 만들고 싶다</a:t>
            </a:r>
            <a:endParaRPr lang="en-US" altLang="ko-KR" sz="72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02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대하는 자세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6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"/>
          <p:cNvSpPr>
            <a:spLocks/>
          </p:cNvSpPr>
          <p:nvPr/>
        </p:nvSpPr>
        <p:spPr bwMode="auto">
          <a:xfrm>
            <a:off x="454025" y="1420813"/>
            <a:ext cx="11774488" cy="7993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개발자가 되기까지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48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분석을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내가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4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요약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85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"/>
          <p:cNvSpPr>
            <a:spLocks/>
          </p:cNvSpPr>
          <p:nvPr/>
        </p:nvSpPr>
        <p:spPr bwMode="auto">
          <a:xfrm>
            <a:off x="0" y="1719764"/>
            <a:ext cx="5350272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개발자가 되기까지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3. </a:t>
            </a:r>
            <a:r>
              <a:rPr lang="ko-KR" altLang="en-US" sz="30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3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분석을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6.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내가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30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7.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요약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5566296" y="1719764"/>
            <a:ext cx="7272808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1) </a:t>
            </a:r>
            <a:r>
              <a:rPr lang="ko-KR" altLang="en-US" sz="44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분석하면</a:t>
            </a:r>
            <a:endParaRPr lang="en-US" altLang="ko-KR" sz="44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2) </a:t>
            </a:r>
            <a:r>
              <a:rPr lang="ko-KR" altLang="en-US" sz="44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빌드</a:t>
            </a:r>
            <a:r>
              <a:rPr lang="en-US" altLang="ko-KR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실행</a:t>
            </a:r>
            <a:endParaRPr lang="ko-KR" altLang="en-US" sz="44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3) </a:t>
            </a:r>
            <a:r>
              <a:rPr lang="ko-KR" altLang="en-US" sz="44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아키텍쳐</a:t>
            </a:r>
            <a:r>
              <a:rPr lang="ko-KR" altLang="en-US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4) </a:t>
            </a:r>
            <a:r>
              <a:rPr lang="ko-KR" altLang="en-US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클래스</a:t>
            </a:r>
            <a:r>
              <a:rPr lang="en-US" altLang="ko-KR" sz="44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메소드</a:t>
            </a:r>
            <a:r>
              <a:rPr lang="ko-KR" altLang="en-US" sz="44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5) </a:t>
            </a:r>
            <a:r>
              <a:rPr lang="ko-KR" altLang="en-US" sz="44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로직</a:t>
            </a:r>
            <a:r>
              <a:rPr lang="ko-KR" altLang="en-US" sz="4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및 알고리즘 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10312" y="1719764"/>
            <a:ext cx="0" cy="7610216"/>
            <a:chOff x="5710312" y="1719764"/>
            <a:chExt cx="0" cy="7610216"/>
          </a:xfrm>
        </p:grpSpPr>
        <p:cxnSp>
          <p:nvCxnSpPr>
            <p:cNvPr id="4" name="직선 연결선 3"/>
            <p:cNvCxnSpPr/>
            <p:nvPr/>
          </p:nvCxnSpPr>
          <p:spPr bwMode="auto">
            <a:xfrm>
              <a:off x="5710312" y="1719764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직선 연결선 5"/>
            <p:cNvCxnSpPr/>
            <p:nvPr/>
          </p:nvCxnSpPr>
          <p:spPr bwMode="auto">
            <a:xfrm>
              <a:off x="5710312" y="4300736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8776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5566296" y="1719764"/>
            <a:ext cx="7272808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1) </a:t>
            </a:r>
            <a:r>
              <a:rPr lang="ko-KR" altLang="en-US" sz="44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분석하면</a:t>
            </a:r>
            <a:endParaRPr lang="en-US" altLang="ko-KR" sz="44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빌드</a:t>
            </a: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실행</a:t>
            </a:r>
            <a:endParaRPr lang="ko-KR" altLang="en-US" sz="44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아키텍쳐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4) 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클래스</a:t>
            </a:r>
            <a:r>
              <a:rPr lang="en-US" altLang="ko-KR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메소드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로직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및 알고리즘 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10312" y="1719764"/>
            <a:ext cx="0" cy="7610216"/>
            <a:chOff x="5710312" y="1719764"/>
            <a:chExt cx="0" cy="7610216"/>
          </a:xfrm>
        </p:grpSpPr>
        <p:cxnSp>
          <p:nvCxnSpPr>
            <p:cNvPr id="4" name="직선 연결선 3"/>
            <p:cNvCxnSpPr/>
            <p:nvPr/>
          </p:nvCxnSpPr>
          <p:spPr bwMode="auto">
            <a:xfrm>
              <a:off x="5710312" y="1719764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직선 연결선 5"/>
            <p:cNvCxnSpPr/>
            <p:nvPr/>
          </p:nvCxnSpPr>
          <p:spPr bwMode="auto">
            <a:xfrm>
              <a:off x="5710312" y="4300736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1"/>
          <p:cNvSpPr>
            <a:spLocks/>
          </p:cNvSpPr>
          <p:nvPr/>
        </p:nvSpPr>
        <p:spPr bwMode="auto">
          <a:xfrm>
            <a:off x="0" y="1719764"/>
            <a:ext cx="5350272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개발자가 되기까지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3. </a:t>
            </a:r>
            <a:r>
              <a:rPr lang="ko-KR" altLang="en-US" sz="30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3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분석을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6.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내가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30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7.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요약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4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13768" y="1729928"/>
            <a:ext cx="113052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66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오픈소스</a:t>
            </a:r>
            <a:r>
              <a:rPr lang="ko-KR" altLang="en-US" sz="6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분석</a:t>
            </a:r>
            <a:endParaRPr lang="en-US" altLang="ko-KR" sz="66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6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6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타인 코드를 분석한다는 것</a:t>
            </a:r>
            <a:r>
              <a:rPr lang="en-US" altLang="ko-KR" sz="6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…</a:t>
            </a:r>
          </a:p>
          <a:p>
            <a:pPr algn="l"/>
            <a:r>
              <a:rPr lang="en-US" altLang="ko-KR" sz="6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6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타인 생각</a:t>
            </a:r>
            <a:r>
              <a:rPr lang="ko-KR" altLang="en-US" sz="66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을 읽는 일</a:t>
            </a:r>
            <a:endParaRPr lang="en-US" altLang="ko-KR" sz="66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6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6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어려운 일</a:t>
            </a:r>
            <a:endParaRPr lang="en-US" altLang="ko-KR" sz="66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7800" y="136525"/>
            <a:ext cx="109873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분석하면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546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69752" y="3796680"/>
            <a:ext cx="113239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4400" dirty="0" smtClean="0">
                <a:latin typeface="나눔고딕" pitchFamily="50" charset="-127"/>
                <a:ea typeface="나눔고딕" pitchFamily="50" charset="-127"/>
              </a:rPr>
              <a:t>- JDK </a:t>
            </a:r>
            <a:r>
              <a:rPr lang="ko-KR" altLang="en-US" sz="4400" dirty="0" smtClean="0">
                <a:latin typeface="나눔고딕" pitchFamily="50" charset="-127"/>
                <a:ea typeface="나눔고딕" pitchFamily="50" charset="-127"/>
              </a:rPr>
              <a:t>설치 시 함께 설치되는 </a:t>
            </a:r>
            <a:r>
              <a:rPr lang="en-US" altLang="ko-KR" sz="4400" dirty="0" smtClean="0">
                <a:latin typeface="나눔고딕" pitchFamily="50" charset="-127"/>
                <a:ea typeface="나눔고딕" pitchFamily="50" charset="-127"/>
              </a:rPr>
              <a:t>Java source</a:t>
            </a:r>
          </a:p>
          <a:p>
            <a:pPr algn="l"/>
            <a:r>
              <a:rPr lang="en-US" altLang="ko-KR" sz="4400" dirty="0" smtClean="0">
                <a:latin typeface="나눔고딕" pitchFamily="50" charset="-127"/>
                <a:ea typeface="나눔고딕" pitchFamily="50" charset="-127"/>
              </a:rPr>
              <a:t>- C:/Program Files/Java/jdk1.7.0_06/src.zip</a:t>
            </a:r>
            <a:endParaRPr lang="ko-KR" altLang="en-US" sz="4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109873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분석하면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8" y="5740896"/>
            <a:ext cx="11974890" cy="2016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"/>
          <p:cNvSpPr>
            <a:spLocks/>
          </p:cNvSpPr>
          <p:nvPr/>
        </p:nvSpPr>
        <p:spPr bwMode="auto">
          <a:xfrm>
            <a:off x="310009" y="1924472"/>
            <a:ext cx="12025039" cy="1727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ko-KR" altLang="en-US" sz="7200" b="1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경험</a:t>
            </a:r>
            <a:r>
              <a:rPr lang="en-US" altLang="ko-KR" sz="7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Java source file</a:t>
            </a: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발견</a:t>
            </a:r>
            <a:endParaRPr lang="en-US" altLang="ko-KR" sz="7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72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"/>
          <p:cNvSpPr>
            <a:spLocks/>
          </p:cNvSpPr>
          <p:nvPr/>
        </p:nvSpPr>
        <p:spPr bwMode="auto">
          <a:xfrm>
            <a:off x="454025" y="1420813"/>
            <a:ext cx="11774488" cy="7993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개발자</a:t>
            </a: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가 되기까지</a:t>
            </a:r>
            <a:endParaRPr lang="en-US" altLang="ko-KR" sz="4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자세</a:t>
            </a:r>
            <a:endParaRPr lang="en-US" altLang="ko-KR" sz="48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</a:t>
            </a:r>
            <a:endParaRPr lang="en-US" altLang="ko-KR" sz="48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분석을 </a:t>
            </a:r>
            <a:r>
              <a:rPr lang="ko-KR" altLang="en-US" sz="4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48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</a:t>
            </a:r>
            <a:r>
              <a:rPr lang="en-US" altLang="ko-KR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프로젝트 찾기</a:t>
            </a:r>
            <a:endParaRPr lang="en-US" altLang="ko-KR" sz="48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내가 </a:t>
            </a:r>
            <a:r>
              <a:rPr lang="ko-KR" altLang="en-US" sz="48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</a:t>
            </a:r>
            <a:r>
              <a:rPr lang="ko-KR" altLang="en-US" sz="4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요약</a:t>
            </a:r>
            <a:endParaRPr lang="en-US" altLang="ko-KR" sz="48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7800" y="136525"/>
            <a:ext cx="109873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분석하면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454024" y="1420813"/>
            <a:ext cx="12025039" cy="18718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ko-KR" altLang="en-US" sz="7200" b="1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경험</a:t>
            </a:r>
            <a:r>
              <a:rPr lang="en-US" altLang="ko-KR" sz="7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en-US" altLang="ko-KR" sz="72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springframework</a:t>
            </a:r>
            <a:r>
              <a:rPr lang="en-US" altLang="ko-KR" sz="7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7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</a:t>
            </a:r>
            <a:endParaRPr lang="en-US" altLang="ko-KR" sz="72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6" name="그림 5" descr="http://docs.google.com/File?id=dgm3j7zw_8fckfqchk_b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7784" y="3292624"/>
            <a:ext cx="6912768" cy="53021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 descr="C:\Documents and Settings\realbeast\바탕 화면\1301622120.bmp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448" y="3980413"/>
            <a:ext cx="4699635" cy="5050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643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7800" y="136525"/>
            <a:ext cx="109873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분석하면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0" name="Rectangle 1"/>
          <p:cNvSpPr>
            <a:spLocks/>
          </p:cNvSpPr>
          <p:nvPr/>
        </p:nvSpPr>
        <p:spPr bwMode="auto">
          <a:xfrm>
            <a:off x="454024" y="1348408"/>
            <a:ext cx="12025039" cy="151216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ko-KR" altLang="en-US" sz="6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다양한 </a:t>
            </a:r>
            <a:r>
              <a:rPr lang="ko-KR" altLang="en-US" sz="60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6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6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 경험들</a:t>
            </a:r>
            <a:r>
              <a:rPr lang="en-US" altLang="ko-KR" sz="6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…</a:t>
            </a:r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6358384" y="2788568"/>
            <a:ext cx="6012519" cy="66967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A</a:t>
            </a: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ndroidframework</a:t>
            </a:r>
            <a:endParaRPr lang="en-US" altLang="ko-KR" sz="4000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R</a:t>
            </a: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oboguice</a:t>
            </a:r>
            <a:endParaRPr lang="en-US" altLang="ko-KR" sz="4000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T</a:t>
            </a:r>
            <a:r>
              <a:rPr lang="en-US" altLang="ko-KR" sz="4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omcat5.5</a:t>
            </a: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J</a:t>
            </a: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audiotagger</a:t>
            </a:r>
            <a:endParaRPr lang="en-US" altLang="ko-KR" sz="4000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S</a:t>
            </a:r>
            <a:r>
              <a:rPr lang="en-US" altLang="ko-KR" sz="4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mack</a:t>
            </a: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N</a:t>
            </a: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etty</a:t>
            </a:r>
            <a:endParaRPr lang="en-US" altLang="ko-KR" sz="4000" dirty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1" name="Rectangle 1"/>
          <p:cNvSpPr>
            <a:spLocks/>
          </p:cNvSpPr>
          <p:nvPr/>
        </p:nvSpPr>
        <p:spPr bwMode="auto">
          <a:xfrm>
            <a:off x="474100" y="2788568"/>
            <a:ext cx="5992443" cy="66967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lucene</a:t>
            </a:r>
            <a:r>
              <a:rPr lang="en-US" altLang="ko-KR" sz="4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2.9</a:t>
            </a: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JDK</a:t>
            </a: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Springframework</a:t>
            </a:r>
            <a:endParaRPr lang="en-US" altLang="ko-KR" sz="4000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Korean-</a:t>
            </a: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analazer</a:t>
            </a:r>
            <a:endParaRPr lang="en-US" altLang="ko-KR" sz="4000" dirty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Zoie</a:t>
            </a:r>
            <a:endParaRPr lang="en-US" altLang="ko-KR" sz="4000" dirty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H</a:t>
            </a: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adoop</a:t>
            </a:r>
            <a:r>
              <a:rPr lang="en-US" altLang="ko-KR" sz="4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-core</a:t>
            </a:r>
          </a:p>
          <a:p>
            <a:pPr marL="800100" lvl="1" indent="-342900" algn="l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ko-KR" sz="40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A</a:t>
            </a:r>
            <a:r>
              <a:rPr lang="en-US" altLang="ko-KR" sz="40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ndroidannotations</a:t>
            </a:r>
            <a:endParaRPr lang="en-US" altLang="ko-KR" sz="4000" dirty="0" smtClean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2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7800" y="136525"/>
            <a:ext cx="109873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분석하면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5124" name="Picture 4" descr="http://cfile30.uf.tistory.com/original/12239A4B4D2DA78D39125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" r="15363"/>
          <a:stretch/>
        </p:blipFill>
        <p:spPr bwMode="auto">
          <a:xfrm>
            <a:off x="-22618" y="1246909"/>
            <a:ext cx="13027418" cy="8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4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reenzblog.com/wp-content/uploads/seo_competition_analysis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" t="-21672" r="-982" b="44537"/>
          <a:stretch/>
        </p:blipFill>
        <p:spPr bwMode="auto">
          <a:xfrm>
            <a:off x="0" y="-370982"/>
            <a:ext cx="13125610" cy="101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7800" y="136525"/>
            <a:ext cx="109873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분석하면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382017" y="1420416"/>
            <a:ext cx="12025039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>
              <a:defRPr/>
            </a:pPr>
            <a:r>
              <a:rPr lang="ko-KR" altLang="en-US" sz="72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내 실력이 </a:t>
            </a:r>
            <a:r>
              <a:rPr lang="ko-KR" altLang="en-US" sz="72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레벨업</a:t>
            </a: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!!!</a:t>
            </a:r>
            <a:endParaRPr lang="en-US" altLang="ko-KR" sz="72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138" y="9341296"/>
            <a:ext cx="10004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From : http://www.greenzblog.com/search-engine-optimization/effects-of-search-engine-optimization</a:t>
            </a:r>
            <a:r>
              <a:rPr lang="en-US" altLang="ko-KR" sz="1600" dirty="0" smtClean="0">
                <a:latin typeface="나눔고딕" pitchFamily="50" charset="-127"/>
                <a:ea typeface="나눔고딕" pitchFamily="50" charset="-127"/>
              </a:rPr>
              <a:t>/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5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5566296" y="1719764"/>
            <a:ext cx="7272808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분석하면</a:t>
            </a:r>
            <a:endParaRPr lang="en-US" altLang="ko-KR" sz="44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2) </a:t>
            </a:r>
            <a:r>
              <a:rPr lang="ko-KR" altLang="en-US" sz="44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빌드</a:t>
            </a:r>
            <a:r>
              <a:rPr lang="en-US" altLang="ko-KR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실행</a:t>
            </a:r>
            <a:endParaRPr lang="ko-KR" altLang="en-US" sz="44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아키텍쳐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4) 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클래스</a:t>
            </a:r>
            <a:r>
              <a:rPr lang="en-US" altLang="ko-KR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메소드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로직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및 알고리즘 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10312" y="1719764"/>
            <a:ext cx="0" cy="7610216"/>
            <a:chOff x="5710312" y="1719764"/>
            <a:chExt cx="0" cy="7610216"/>
          </a:xfrm>
        </p:grpSpPr>
        <p:cxnSp>
          <p:nvCxnSpPr>
            <p:cNvPr id="4" name="직선 연결선 3"/>
            <p:cNvCxnSpPr/>
            <p:nvPr/>
          </p:nvCxnSpPr>
          <p:spPr bwMode="auto">
            <a:xfrm>
              <a:off x="5710312" y="1719764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직선 연결선 5"/>
            <p:cNvCxnSpPr/>
            <p:nvPr/>
          </p:nvCxnSpPr>
          <p:spPr bwMode="auto">
            <a:xfrm>
              <a:off x="5710312" y="4300736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Rectangle 1"/>
          <p:cNvSpPr>
            <a:spLocks/>
          </p:cNvSpPr>
          <p:nvPr/>
        </p:nvSpPr>
        <p:spPr bwMode="auto">
          <a:xfrm>
            <a:off x="0" y="1719764"/>
            <a:ext cx="5350272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개발자가 되기까지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3. </a:t>
            </a:r>
            <a:r>
              <a:rPr lang="ko-KR" altLang="en-US" sz="30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3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분석을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6.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내가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30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7.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요약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9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84300" y="3508648"/>
            <a:ext cx="123107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fontAlgn="auto" latinLnBrk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Apache TOP </a:t>
            </a:r>
            <a:r>
              <a:rPr lang="en-US" altLang="ko-KR" sz="40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Level </a:t>
            </a:r>
            <a:r>
              <a:rPr lang="en-US" altLang="ko-KR" sz="4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Project </a:t>
            </a:r>
            <a:r>
              <a:rPr lang="en-US" altLang="ko-KR" sz="3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( </a:t>
            </a:r>
            <a:r>
              <a:rPr lang="en-US" altLang="ko-KR" sz="3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2"/>
              </a:rPr>
              <a:t>http</a:t>
            </a:r>
            <a:r>
              <a:rPr lang="en-US" altLang="ko-KR" sz="3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2"/>
              </a:rPr>
              <a:t>://</a:t>
            </a:r>
            <a:r>
              <a:rPr lang="en-US" altLang="ko-KR" sz="3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  <a:hlinkClick r:id="rId2"/>
              </a:rPr>
              <a:t>lucene.apache.org</a:t>
            </a:r>
            <a:r>
              <a:rPr lang="en-US" altLang="ko-KR" sz="36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3" name="Rectangle 1"/>
          <p:cNvSpPr>
            <a:spLocks/>
          </p:cNvSpPr>
          <p:nvPr/>
        </p:nvSpPr>
        <p:spPr bwMode="auto">
          <a:xfrm>
            <a:off x="454024" y="1492424"/>
            <a:ext cx="12025039" cy="20882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defRPr/>
            </a:pP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사례분석</a:t>
            </a:r>
            <a:endParaRPr lang="en-US" altLang="ko-KR" sz="72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algn="l">
              <a:defRPr/>
            </a:pPr>
            <a:r>
              <a:rPr lang="en-US" altLang="ko-KR" sz="66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Lucene</a:t>
            </a:r>
            <a:r>
              <a:rPr lang="en-US" altLang="ko-KR" sz="6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search </a:t>
            </a:r>
            <a:r>
              <a:rPr lang="en-US" altLang="ko-KR" sz="66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engine </a:t>
            </a:r>
            <a:r>
              <a:rPr lang="en-US" altLang="ko-KR" sz="6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library</a:t>
            </a:r>
            <a:endParaRPr lang="en-US" altLang="ko-KR" sz="66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2050" name="Picture 2" descr="Lucen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36" y="4520211"/>
            <a:ext cx="5143271" cy="78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hAQEBUUDxQSEhQUEBUWERUXFxcSEhUXFhQVFRcRFBUXHCYfFxskGhQSIDAiJyctLCwsGB4xNTAqNSYrLCkBCQoKDgwNFw8PGSwkHSQpNSwqKSwpLDIvLCwtKTU1LCwrLyk1LywsLCw0LCwsLCkpLCksLCwsLCkpLDYpNDQzLP/AABEIAHcBpwMBIgACEQEDEQH/xAAcAAEAAgMBAQEAAAAAAAAAAAAABwgEBQYDAQL/xABOEAABAwIBBQgNCAgFBQAAAAABAAIDBBEFBgcSITEINUFRYXF0sxMUFiIyM1RzgZGxstI0QlJykpOUoRUYI0NTtMHTJCViwtFjZIKD8f/EABoBAQEBAQEBAQAAAAAAAAAAAAAGBQQCAQP/xAAqEQEAAgECBAUFAAMAAAAAAAAAAQIDBBESMTJxBSFRgcETM0FCsRQiYf/aAAwDAQACEQMRAD8AnFERAREQEREBERAREQEREBERAREQEREBERAREQEREBERAREQEREBERAREQEREBERBGecfL+WKQ01I7QLR+2kHhAkX7Gw8FgRc7eDVYqMJpnPN3uc4naXEuJ5yVmZQvLquoJ1k1Mt/vHLAVBhx1x0iIS2ozWyXmZkREX7OcREQEREBERAREQF6QVD43aUbnMcNhaS0j0heaIJXzb5fSTv7Wq3aT9EmKQ7XaIuWP4zYEg8Njfl+qK6ed0bg5hsRsPOCPYSviz8uii1t6+TUw+ITSnDeN1mi4JpjjCr1ui5iMRgt5EOulUU9snjKyW6u2Cvqhjc2yExVt/4sPuyKZ0BERAXwlclnRyxdheHumiAMr3tihuLtD3hx0yOGzWvNuMBVcxPKCoqZDJUSySvO1z3F3oF9QHINSC6KKr2a/OVVUVXFE+R8lNLI2OSN7i5rNMhokjv4JBINhqIvyEWhQEREBERAREQCV80xxhcbnhdbBKv6kfXRqq3bJ4ygu3pBfVUfNtOTi9FrPyuP2q3AQEREBERAREQEREBERAREQEREHwuCaY4wqqZ3ZyMarNvjGdTGuP7ZPGUF2wV9XA5jXXwWHzk/XPXfIK3478qn6TL1jlgrOx35VP0mXrHLBVJXphI36p7iLKwrD3VE8cTTYySNYDwDSNtL0bfQrAYHk1TUbA2CNoNu+eQDI48bnbT7OJfhn1EYdvLeXTptLbPvO+0QrqisTjuTNNWRlk7Gkkd68ACRh42u2+jYeFV+xGidBNJE7W6ORzCeAlriLj1Jg1EZt/LaTU6W2Dbz3iWOiIulxiIiAiIgIiICIiDabo/fKDoQ66ZRMpZ3R++UHQh10yiZTKxTzuafFVvnIfdkU1KFdzT4qt85D7simpAREQcZnZyQkxPDXRQ65Y5GzQtvYPcwOaWXOwlr325bKqtXRyQvcyVjo3tNnMcC1zTxFp1hXWrK2KFhkmeyJjbaT3uDGC5AF3OIA1kD0rSVWUmDS2MtTh8ltmlLA+3Nd2pBXTNbkHUYjWxP0HCnila+aQizLMId2Jp4XOsBYbL3VrVqKLKjD3ubHBVUjnHUxjJonOP+lrWu18wWbiGKwU7Q6olihaTYOke2NpNibAuIBNgfUgykWl7tcN8to/xEPxLJoMo6OofoU9TTzPsToxyxyOsNp0WuJtrCDYosHFcbpqRmnVTRQt4DI4MBPE251nkC5h2eXAwbduNv5uYj7Qjsg7VFrMGymo60XpJ4ZrC5DHhzm/Wbtb6Qtmg4vPJvJV/Uj6+JVQVr88m8lX9SPr4lVBB02bTfii6XH7Vb0KoWbTfii6XH7Vb0ICLl8uM4tHhDYzU9ke6QnQjjDXSWG15DnABoNht2nVw25D9Y/DP4Fb9mH+6gldFFlNuhsPke1kdNXPe9waxrWRFznE2DQBLrJKk+CQuY0uaWEtBLTYuaSPBJaSLjZqJCD0Rc7lTl/h+Gj/FzNa8i7Ym9/MeLvBrA5TYcqjrEN0rA0/4ejlkHAZJGxH7LWv9qCZ0UH0+6XF/2lCQOEtnufUYxf1ruslM72GYi4RskMMrjZsUwDHOPExwJa48l78iDtkREBF51FSyNhfI5rGNBLnOIa1oG0knUAozyh3QOG07i2mbLVuHzm2ji5g92s84aRyoJQRQa3dMG+ugFuSo19UuvyWz4YZWvEchfSyOsGiW3Y3E8DZAbfa0UEI54N+6zzjOpjXGrss8G/dZ5xnUxrjUFo8xW8kHnJ+uepAUf5it5IPOT9c9SAgrfjvyqfpMvWOWCs7HflU/SZescsFUlemEjfqnuy8HxA09RFMBfscjX247G5b6RcKw2EYxDVRCSB4e0jg2tP0XD5p5FW9rSTYaydg/otpDgNew3ZBVtPG2OVp9YC5tRgrk23naXXpNTbDvERvCesaxyCkiMk7w0Aah85x+iwcJVecTrjPNJK4WMkjnkcWk4m3ovZZkuA17zd9PVOPG6OVx9ZC1Vl90+CuLfad5NXqbZtomNoEWx7mq3yap+6k+FO5qt8mqfupPhXRx19XJwW9Ja5F9MZBtY3va1td9lrca3tHkJiMouymksdmlox/k8gpa1a85K0tbpjdoUW7rsicQhF5KaWw2loEgHKdAmy0iVtFuUvlqWr1RsIiL08iIiDabo/fKDoQ66ZRMpZ3R++UHQh10yiZTKxTzuafFVvnIfdkU1KFdzT4qt85D7simpAREQcLnt3iqueD+YiVVlanPbvFVc8H8xEqrIOrzV780fSB7HKYN0c3/AC2A/wDet6mb/hQ/mr35o+kD2OUwbo7eyDpzeonQV0XVZu8sG4VUy1Bbpv7VkZC35pkc5mjpEbGixJ5rcK5VZeE4VLVTxwQNL5JXhrG8ZPGeADWSeAAlB645j1RWzOmqpHSyOO07APotGxrRxDUterDYJuc6JsQ7cmmllI77sZbHEDxNBaXG3GTr4hsXEZ08zv6LiFTSPfLT6QbI19jJEXamuLmgBzSdWwEEjbfUEb0VdLBI2SF745Gm7XtJa4HjBCsxmgzlHFYHRVNu2oQC8iwErDqEwaNhvYOA1XII22FYF12ajGXUuMUrgbCSYQvHAWzfs9fM5zT/AOIQWBzybyVf1I+viVUFa/PHvJV/Uj6+JVQQdNm034oulx+1Wryhx+GhppKioOiyNtz9Jx2NY0cLibAc6qpm033oulx+1dBnkzifpKp7DTuvSwOIYQdUsmx03KNobyXPzkHJZW5UTYlVyVE51vNmNvdsbB4MbeQD1kk7StRHGXEBoJJIAA1kk6gAOEr8qwuZvNN2qG1tez9uReCJw8SD+8eD+8PF80cvghnZoM1Iw9gqqxoNW9veNOsU7SNbR/1CNp4BqHDf1zwZ0f0ZGKekINXK2+lqIgYdWmQdReddhyEngBkWsq2QxvkkNmRsc954mtBcT6gVTTKPHJK6qmqJfClkLrbdEbGsHI1oa0cgQYVVVPle58rnPe4kvc4lznE7S4nWStrk/kZX19+06eSYA2LgA2MHiL3ENvyXX5yPyfOIV0FMCR2WUBxG1rAC57hyhjXH0K4OGYbDTQshgYI442hrGgagB7Twk7SbkoKi5QZB4jQN0qumkiZe2nqfHc7AXsJaDyErQK7lbRxzRujlaHse0te0i4c0ixBVOsrcF7SrqinFyIp3taTtLb3YTylpagmrMfnNfVf4GscXStYTTSON3SNaO+icTtc0aweEA32a5fmmaxpc8hrWtJcSbAAC5JPAAFS/AMXfSVUNRH4UMrXjl0TctPIRcelWHz6ZTdgwkMidrq3tjBB19i0dN5HIQGtPI8oIkzo5zpsVnLInOZRsd+yj2dkt++kHCTwA+COW5PBot3kbkxJiVbFTRnR03d++19BjRpPf6ADYcJIHCg0oCWVycm8kKPDohHSQsZYWc+wMrz9J79rj+XEAF4ZW5DUeJwuZUxt0iO8lAAmjPA5rtvoOo8KCoNTVPkdpSOc91mi7iSbNaGtFzxAAeheSz8dweSjqZaeXw4ZXMdxHROpw5CLEchWAgtHmK3kg85P1z1ICj/MVvJB5yfrnqQEFb8d+VT9Jl6xywVnY78qn6TL1jlgqkr0wkb9U93vQeNj84z3grLqtFB42PzjPeCsus3X86tfwvlf2CqxyeEecqzhVY5Np5yvug/b2+XzxT9Pf4WbZsHMvq/LNg5l+lmNhy+SmREVK500ga+eSR7tLaIw5xIYziNjrP9F1C4TLbOWKOQw0zWySt8Y51+xsJ16NhYudblFuXYOcwvPDUtkHbMcT4ye+0AWPA423cQeY7eMLr+hmyxxy4P8AJwYZ+nCXlxeXuQUdXG6aBobUNBOoW7Nba1w+lxH0HVs6+mqWysa+M6TXtDmngIcLg+or1XPS9sdt4deTHXLXhtyVhRb/AC9w4QYjO1uppeHt/wDY0PI9ZcPQtAqGtuKsW9UrevBaaz+BERenhtN0fvlB0IddMomUs7o/fKDoQ66ZRMplYp53NPiq3zkPuyKalCu5p8TW+ch92RTUgIiIOFz27xVXPB/MRKqytTnt3iqueD+YiVVkHV5q9+aPpA9jlMG6O3sg6c3qJ1D+avfmj6QPY5TBujt7IOnN6iZBXRSVufoGuxgEi5ZSyubyHvG39TnD0qNVJ25633PRJfejQWVXNZyqdr8IrQ4XApJHeljdNp9bQV0q57OHvTXdCn6tyCnxWzyXNq6mt5VD1rVrCtlkx8tpulQ9a1BZzPJvJV/Uj6+JVQVr88m8lX9SPr4lVBB+4pnMN2EtI2EGx1ix1jkJX4XtR0j5pGxxNL3vcGsaBdznONg0DjupBy9zPy4ZQQVIcZHW0a0DW2N7j3hZ/p16BJ4bH51gHCYNij6WoinjDXOika9ocA5pLTexB/8AvFrVv8ksqIcSpI6iA6niz23u6N48KN3KD6wQdhVNF3GanOE7Cqv9oSaWYhtQ3bo/RmaONt9fGL8NrBYDOpUmPBqwt2mnLfQ8tYfycVUdW+y+pBV4RVNiIfp0j3xlvfB2i3sjdEjbfRFudVBQfpjy03aSDxjUV6duy/Tf9o/8rYZKUNNPWwxVj3RwySBkj2lrXN0rhrruBAGkW3JGy6nb9XHDP49b9qH+0grz27L9N/2j/wAryc8k3JJPCTrKsX+rhhn8et+1D/aT9XDDP49b9qH+0grmpZz0zONBgwPDQlx5zFTBdn+rhhn8et+1D/aWm3ROC9jpaB0YOhCXwegsjLAfRC5BBil/c3UrTW1Mh2tpQ0cz5Gk+4FECkbMRlCylxQMlIa2piMIJ1ASaTXR35y0t53hBZ1ERBU7PBv3WecZ1Ma41dJnHxVlVitXLGQWOnIY4aw4MAjDgeI6F/SubQWjzFbyQecn656kBR/mK3kg85P1z1ICCt+O/Kp+ky9Y5YKzsd+VT9Jl6xywVSV6YSN+qe73oPGx+cZ7wVl1Wig8bH5xnvBWXWbr+dWv4Xyv7BVY5Np5yrOFVjk2nnK+6D9vb5fPFP09/hZpmwcy/S/LNg5l+lmNhW3GZC6pmc7WTPITzl7lhrKxXx8vnpPfcsVUteUJC/VKeM20pdhkF+ASN9DZXgfkAumXLZst64OeXrpF1Kn833Ld5VOn+1TtH8QnnZH+YnzEf+5cauzzs74nzEf8AuXGLb0/2q9k5qvvX7iIi/Zztpuj98oOhDrplEymnP/k/V1GIQup6eomaKMAujifI0Hssp0SWggGxGrlUYdxWJ+RVv4eb4VMrFg0OL1EAIgmliDraXY3ujvbZfRIvtKye6yv8rqvvpfiXr3FYn5FW/h5vhTuKxPyKt/DzfCg8u6yv8rqvvpfiTurr/K6r76X4l69xWJ+RVv4eb4U7isT8irfw83woJ6zhSF2Sek4lxNJQlxJJJJfTkkk7Sq1qzeW+GTyZLiGOKR8valEOxtY50l2ug0hoAXuLG+rVYqv3cVifkVb+Hm+FBsc1e/NH0gexyl3dH73U/TB1MqjfNrkpXxYtSPlpKqNjZwXOdDI1rRY6y4tsFKWf/Cp6iggbTxSzOFWCWxsdI4DsUguQ0EgXIQVtUnbnrfc9El96NcX3FYn5FW/h5vhUi5isnKynxQvqKaohZ2rKNKSKSNty6Ow0nNAvqKCwi57OHvTXdCn6ty6FaLLunfJhdYyNrnvdRzBrWguc4mNwDWgayeRBTorZZMfLabpUPWtXv3FYn5FW/h5vhWxydyOxFtZTudR1bWiphLiYJQABI0kkluoILCZ5N5Kv6kfXxKqCtrnYo5JsHqmQsfI9zGaLGNL3m00Z1NaLnUCfQqydxWJ+RVv4eb4UGZm034oulx+1W0xHD46iF8MzQ+ORhY9p4WuFiOTnVYM3mSdfHitG+SkqmMbVRlznQSta0A6yXFtgFagIKd5cZJyYXWyU8lyAdKJ+zskbr6D+fUQeIghaBWkzxZB/pOi04W3qacF8Ntr2/Ph5bgXHKAOEquvcVifkVZ+Hm+FBK+YjONsw6rdx9pud6zTk+st9I+iFH2dDIh+F1z2hp7BKS+mdwaBOuO/Gwm3NonhWshyPxRjg5lHXNc0gtcIJgQQbgghuogqw2T8Yx7C+w4xTTRzMs2TTjfC7SA72phc5osSL3tsNwRYi4VcUk5H59K+hY2KZrauJos0PJbK0DY0Si9x9YE8q9MrMw2IUri6jHbkWsjRs2Zo4nRk98fqk34go9rsJqIDozxSxHikY6M+pwCCcot0pTW76jmB4hIxw9ZA9ixqvdLN/c0RPEXzWH2Ws/qoMss6gwGqqDaCCeU/6I3v90FBYXNLnTqMXqKiOpZFHoRMfC2MOGrSLX6Rc438KPiXWZwslf0lh81OLaZbpwk7BIzW3XwA62k8TioszL5vcVo64VNRCIITC9jw9wEjg4AgBguR37WeFbVdTsgpBUU743uZI0texxa9pFnNc02LSOAgghfgG2xWVzoZnI8SJqKQtiqrd+DqjmsLDSI8F9rDS4dh4xAOO5IV1C4tq6eWKx8ItJjP1ZBdrvQUHdZN7oGvpoxHUxx1YaLNe4mOY8Wk8XDuci/GSsfK3PtX1sToYmspY3iz9Al0rgdreyG1geQA8qjdkZJsASTsA1k+hdxkhmexKve0ujdTQ3GlLK0t1f9OM2c8+ocoQcKimXPBm5dTxUEWG088rI45mvLI3SvLtKN3ZJCwbXFzvVYahYRp3FYn5FW/h5vhQWIzEn/JIeSWbrXH+qkFR9mOo5ocKEdRFLC9tRL3sjHRusdFwNnAG2s6+RSCgrfjvyqfpMvWOWCs7HflU/SZescsFUlemEjfqnu96DxsfnGe8FZdVnoXASsJ1ASMueDwhrVhu6Wi8ppvvY/iWdromZrs1fDbREW3n0bIqsj/CPOfarE90tF5TTfex/Eq6uPfHnK+6GJji3/4+eJ2ieDafX4WbbsX1axuUtF5TTfex/EvvdLReU033sfxLN4LejX46+sK+4r4+Xz0nvuWKsnEnAzykEEGV5BGsEF51hYyo68oSduqU65st64OeXrpF1K4nN3jdLHhsLZJ4WOBku10jGuF5XkXBNxqIXSd0tF5TTfex/EsHNW31LeX5lTYL1+lTz/EfxE2dnfE+Yj/3LjF1uc+sjlry6J7JG9hjGkxwe240ri4NlyS2cH2q9k/qZ3zW7iIi/ZzrPIiKZWIiIgIiICIiAiIgIiICIiAiIgIiICIiAiIgIiIC+EL6iDybTMGxrR6AvVEQEREBLIiD8MgaNjQOYAL9oiAiIgIiIK3478qn6TL1jlgrY5SQllZUNdqIqZfze4g+oha5UlOmEjfqnuIiL08CIiAiIgIiICIiAiIgIsjD6B88jY4wXOdewHI0uP5AovM3rXymXuuO1o3iFlkRFNq4REQEREBERAREQEREBERAREQEREBERAREQEREBERAREQEREBERAREQEREBERBwecDN6ax3Z6WwmsA9hNhIALAg8DgNWvURbZbXEdXRvieWSDRcDYi4P5gkIi1dFltb/SeUMXxHDSu145y8URFosgREQEREBERAREQFkUNBJO8MibpOJsBcD83EBEXm88NZmHvHWLXiJS/kBkAaK81Romcts0DW2MHbr4XHhPBsG0oiKeyZLZLcVlVixVxV4a8n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41761" y="5740896"/>
            <a:ext cx="11809311" cy="3240360"/>
            <a:chOff x="813769" y="6028928"/>
            <a:chExt cx="11809311" cy="3240360"/>
          </a:xfrm>
        </p:grpSpPr>
        <p:sp>
          <p:nvSpPr>
            <p:cNvPr id="6" name="모서리가 둥근 직사각형 5"/>
            <p:cNvSpPr/>
            <p:nvPr/>
          </p:nvSpPr>
          <p:spPr bwMode="auto">
            <a:xfrm>
              <a:off x="813769" y="6028928"/>
              <a:ext cx="11809311" cy="324036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4200" b="0" i="0" u="none" strike="noStrike" cap="none" normalizeH="0" baseline="0" smtClean="0">
                <a:ln>
                  <a:noFill/>
                </a:ln>
                <a:solidFill>
                  <a:srgbClr val="414141"/>
                </a:solidFill>
                <a:effectLst/>
                <a:latin typeface="Gill Sans Light" charset="0"/>
                <a:ea typeface="ヒラギノ角ゴ ProN W3" charset="0"/>
                <a:cs typeface="ヒラギノ角ゴ ProN W3" charset="0"/>
                <a:sym typeface="Gill Sans Light" charset="0"/>
              </a:endParaRPr>
            </a:p>
          </p:txBody>
        </p:sp>
        <p:pic>
          <p:nvPicPr>
            <p:cNvPr id="2052" name="Picture 4" descr="https://encrypted-tbn2.gstatic.com/images?q=tbn:ANd9GcTAzq-HopmIaOJPsHvrnBn-4HYeBj5qbbgiljUuAtesk7xeFqW7A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792" y="6443512"/>
              <a:ext cx="2411191" cy="2411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www.wordtracker.com/attachments/LinkedIn-Log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777" y="6443512"/>
              <a:ext cx="3148647" cy="889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encrypted-tbn1.gstatic.com/images?q=tbn:ANd9GcQZnts3mBned537KIzqUnI47eVuK3KH6aCBxyaSqOb35Oxx6cxQj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492" y="6130042"/>
              <a:ext cx="1193886" cy="146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s://encrypted-tbn2.gstatic.com/images?q=tbn:ANd9GcREp3TbI-y4gG-5TJWcW1YyKLp0u_8hfu6dBo3_2nZTgTtUo15IUQ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3315" y="6820431"/>
              <a:ext cx="2762250" cy="1657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encrypted-tbn1.gstatic.com/images?q=tbn:ANd9GcQO5ozcksHvP4nRFBlGVwtmCcrCiV-OheE5rM1SqkQwcMeyPZdC3A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20" b="26127"/>
            <a:stretch/>
          </p:blipFill>
          <p:spPr bwMode="auto">
            <a:xfrm>
              <a:off x="4356927" y="8006375"/>
              <a:ext cx="2133600" cy="102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s://encrypted-tbn3.gstatic.com/images?q=tbn:ANd9GcQhofPm1SEsyuv5Np34YaBlqA-Ad5lLUXM7GFUtaO9ccbRQw9VU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528" y="8045152"/>
              <a:ext cx="1913814" cy="993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" name="직선 화살표 연결선 19"/>
          <p:cNvCxnSpPr>
            <a:stCxn id="2050" idx="2"/>
            <a:endCxn id="6" idx="0"/>
          </p:cNvCxnSpPr>
          <p:nvPr/>
        </p:nvCxnSpPr>
        <p:spPr bwMode="auto">
          <a:xfrm flipH="1">
            <a:off x="6646417" y="5308848"/>
            <a:ext cx="51355" cy="432048"/>
          </a:xfrm>
          <a:prstGeom prst="straightConnector1">
            <a:avLst/>
          </a:prstGeom>
          <a:ln w="57150">
            <a:prstDash val="sysDash"/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90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/>
          </p:cNvSpPr>
          <p:nvPr/>
        </p:nvSpPr>
        <p:spPr bwMode="auto">
          <a:xfrm>
            <a:off x="454024" y="1492424"/>
            <a:ext cx="12025039" cy="8640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defRPr/>
            </a:pPr>
            <a:r>
              <a:rPr lang="ko-KR" altLang="en-US" sz="54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왜 사례분석으로 </a:t>
            </a:r>
            <a:r>
              <a:rPr lang="en-US" altLang="ko-KR" sz="54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Lucene</a:t>
            </a:r>
            <a:r>
              <a:rPr lang="en-US" altLang="ko-KR" sz="54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5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을</a:t>
            </a:r>
            <a:r>
              <a:rPr lang="en-US" altLang="ko-KR" sz="5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54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택하였는가</a:t>
            </a:r>
            <a:r>
              <a:rPr lang="en-US" altLang="ko-KR" sz="54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?</a:t>
            </a:r>
          </a:p>
        </p:txBody>
      </p:sp>
      <p:pic>
        <p:nvPicPr>
          <p:cNvPr id="6" name="Picture 2" descr="https://encrypted-tbn1.gstatic.com/images?q=tbn:ANd9GcT0i7OXoOKwNOQH6RrpZi2yAGWTc_aCZ1a51Vvv0x_KNQwVI5rMX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5" y="2751702"/>
            <a:ext cx="3291639" cy="43888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054128" y="2716560"/>
            <a:ext cx="864096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 latinLnBrk="1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40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더그</a:t>
            </a:r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커팅 </a:t>
            </a:r>
            <a:r>
              <a:rPr lang="en-US" altLang="ko-KR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(Doug Cutting)</a:t>
            </a:r>
          </a:p>
          <a:p>
            <a:pPr algn="l" fontAlgn="auto" latinLnBrk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ko-KR" sz="4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http://cutting.wordpress.com</a:t>
            </a:r>
            <a:r>
              <a:rPr lang="en-US" altLang="ko-KR" sz="4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/</a:t>
            </a:r>
            <a:endParaRPr lang="en-US" altLang="ko-KR" sz="4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457200" lvl="0" indent="-457200" algn="l" fontAlgn="auto" latinLnBrk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4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Apple </a:t>
            </a:r>
            <a:r>
              <a:rPr lang="en-US" altLang="ko-KR" sz="4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Copland </a:t>
            </a:r>
            <a:r>
              <a:rPr lang="ko-KR" altLang="en-US" sz="4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운영 체제 </a:t>
            </a:r>
          </a:p>
          <a:p>
            <a:pPr marL="457200" lvl="0" indent="-457200" algn="l" fontAlgn="auto" latinLnBrk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4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V-Twin </a:t>
            </a:r>
            <a:r>
              <a:rPr lang="ko-KR" altLang="en-US" sz="4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검색 엔진 개발 </a:t>
            </a:r>
          </a:p>
          <a:p>
            <a:pPr marL="457200" lvl="0" indent="-457200" algn="l" fontAlgn="auto" latinLnBrk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4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Exite</a:t>
            </a:r>
            <a:r>
              <a:rPr lang="ko-KR" altLang="en-US" sz="4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에서 수석 </a:t>
            </a:r>
            <a:r>
              <a:rPr lang="ko-KR" altLang="en-US" sz="40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아키텍트</a:t>
            </a:r>
            <a:r>
              <a:rPr lang="en-US" altLang="ko-KR" sz="4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, </a:t>
            </a:r>
            <a:r>
              <a:rPr lang="ko-KR" altLang="en-US" sz="4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제록스 검색엔진 개발</a:t>
            </a:r>
            <a:r>
              <a:rPr lang="en-US" altLang="ko-KR" sz="4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…</a:t>
            </a:r>
          </a:p>
          <a:p>
            <a:pPr marL="457200" lvl="0" indent="-457200" algn="l" fontAlgn="auto" latinLnBrk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4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Yahoo </a:t>
            </a:r>
            <a:r>
              <a:rPr lang="ko-KR" altLang="en-US" sz="40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아키텍트</a:t>
            </a:r>
            <a:endParaRPr lang="ko-KR" altLang="en-US" sz="4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457200" lvl="0" indent="-457200" algn="l" fontAlgn="auto" latinLnBrk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4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Cloudera</a:t>
            </a:r>
            <a:endParaRPr lang="en-US" altLang="ko-KR" sz="4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457200" lvl="0" indent="-457200" algn="l" fontAlgn="auto" latinLnBrk="1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40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Hadoop</a:t>
            </a:r>
            <a:r>
              <a:rPr lang="en-US" altLang="ko-KR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4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창시자</a:t>
            </a:r>
            <a:endParaRPr lang="en-US" altLang="ko-KR" sz="40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7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6" y="1461981"/>
            <a:ext cx="11809312" cy="7975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 bwMode="auto">
          <a:xfrm>
            <a:off x="3694088" y="2284512"/>
            <a:ext cx="1008112" cy="648072"/>
          </a:xfrm>
          <a:prstGeom prst="rect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763" y="3724672"/>
            <a:ext cx="13004800" cy="1200329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프로젝트부터 받아보자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en-US" altLang="ko-KR" sz="7200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735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52" y="1479879"/>
            <a:ext cx="11665296" cy="784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1317824" y="3364631"/>
            <a:ext cx="7920880" cy="2314543"/>
          </a:xfrm>
          <a:prstGeom prst="rect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89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064" y="3454579"/>
            <a:ext cx="12529391" cy="32224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번째 </a:t>
            </a:r>
            <a:r>
              <a:rPr lang="ko-KR" altLang="en-US" sz="72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멘붕</a:t>
            </a: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en-US" altLang="ko-KR" sz="7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어떻게 </a:t>
            </a:r>
            <a:r>
              <a:rPr lang="ko-KR" altLang="en-US" sz="7200" b="1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빌드</a:t>
            </a:r>
            <a:r>
              <a:rPr lang="ko-KR" altLang="en-US" sz="72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하는거지</a:t>
            </a:r>
            <a:r>
              <a:rPr lang="en-US" altLang="ko-KR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7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1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"/>
          <p:cNvSpPr>
            <a:spLocks/>
          </p:cNvSpPr>
          <p:nvPr/>
        </p:nvSpPr>
        <p:spPr bwMode="auto">
          <a:xfrm>
            <a:off x="454025" y="1420813"/>
            <a:ext cx="11774488" cy="7993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개발자가 되기까지</a:t>
            </a: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분석을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내가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4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요약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64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51759" y="1408835"/>
            <a:ext cx="8510799" cy="8178928"/>
            <a:chOff x="741760" y="1419957"/>
            <a:chExt cx="8510799" cy="817892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8" r="46925" b="44579"/>
            <a:stretch/>
          </p:blipFill>
          <p:spPr bwMode="auto">
            <a:xfrm>
              <a:off x="741760" y="1419957"/>
              <a:ext cx="5400600" cy="8178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37" r="59831"/>
            <a:stretch/>
          </p:blipFill>
          <p:spPr bwMode="auto">
            <a:xfrm>
              <a:off x="4952112" y="1419957"/>
              <a:ext cx="4300447" cy="7397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직사각형 5"/>
          <p:cNvSpPr/>
          <p:nvPr/>
        </p:nvSpPr>
        <p:spPr bwMode="auto">
          <a:xfrm>
            <a:off x="6430392" y="3307189"/>
            <a:ext cx="4132166" cy="5314027"/>
          </a:xfrm>
          <a:prstGeom prst="rect">
            <a:avLst/>
          </a:prstGeom>
          <a:noFill/>
          <a:ln w="1270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804263"/>
            <a:ext cx="13026480" cy="1200329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여행 안내서 같은 파일들 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…</a:t>
            </a:r>
            <a:endParaRPr lang="en-US" altLang="ko-KR" sz="7200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65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7705" y="1491252"/>
            <a:ext cx="12529391" cy="720197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BUILD.txt &gt; </a:t>
            </a:r>
            <a:r>
              <a:rPr lang="en-US" altLang="ko-KR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Lucene</a:t>
            </a:r>
            <a:r>
              <a:rPr lang="en-US" altLang="ko-KR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Build </a:t>
            </a:r>
            <a:r>
              <a:rPr lang="en-US" altLang="ko-KR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Instructions</a:t>
            </a:r>
            <a:r>
              <a:rPr lang="en-US" altLang="ko-KR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Basic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steps</a:t>
            </a: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</a:p>
          <a:p>
            <a:pPr algn="l"/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) Install JDK 1.6 (or greater</a:t>
            </a: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),</a:t>
            </a:r>
            <a:b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Ant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1.8.2+, Ivy </a:t>
            </a: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2.2.0</a:t>
            </a:r>
            <a:b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Download </a:t>
            </a:r>
            <a:r>
              <a:rPr lang="en-US" altLang="ko-KR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Lucene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from Apache and unpack </a:t>
            </a: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it</a:t>
            </a:r>
            <a:b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) Connect to the </a:t>
            </a: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top-level</a:t>
            </a:r>
          </a:p>
          <a:p>
            <a:pPr algn="l"/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of 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your </a:t>
            </a:r>
            <a:r>
              <a:rPr lang="en-US" altLang="ko-KR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Lucene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installation</a:t>
            </a:r>
            <a:b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) Install </a:t>
            </a:r>
            <a:r>
              <a:rPr lang="en-US" altLang="ko-KR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JavaCC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optional)</a:t>
            </a:r>
            <a:b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dirty="0">
                <a:solidFill>
                  <a:schemeClr val="tx1">
                    <a:lumMod val="60000"/>
                    <a:lumOff val="40000"/>
                  </a:schemeClr>
                </a:solidFill>
                <a:latin typeface="나눔고딕" pitchFamily="50" charset="-127"/>
                <a:ea typeface="나눔고딕" pitchFamily="50" charset="-127"/>
              </a:rPr>
              <a:t>) Run ant</a:t>
            </a:r>
            <a:endParaRPr lang="ko-KR" altLang="en-US" dirty="0">
              <a:solidFill>
                <a:schemeClr val="tx1">
                  <a:lumMod val="60000"/>
                  <a:lumOff val="4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5092" y="4732784"/>
            <a:ext cx="13009892" cy="1200329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ko-KR" altLang="en-US" sz="7200" b="1" dirty="0" err="1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빌드에</a:t>
            </a:r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대한 가이드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endParaRPr lang="en-US" altLang="ko-KR" sz="7200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36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2" y="1276400"/>
            <a:ext cx="13009892" cy="847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5092" y="2800698"/>
            <a:ext cx="13009892" cy="4884414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200" b="1" dirty="0" err="1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빌드</a:t>
            </a:r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스크립트를</a:t>
            </a:r>
            <a:endParaRPr lang="en-US" altLang="ko-KR" sz="72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7200" b="1" dirty="0" err="1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다룰줄</a:t>
            </a:r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 알아야 하더라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( ant, ivy, maven 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25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7705" y="3454579"/>
            <a:ext cx="12529391" cy="32224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번째 </a:t>
            </a:r>
            <a:r>
              <a:rPr lang="ko-KR" altLang="en-US" sz="72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멘붕</a:t>
            </a: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어떻게 </a:t>
            </a: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IDE</a:t>
            </a:r>
            <a:r>
              <a:rPr lang="ko-KR" altLang="en-US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에 올리지</a:t>
            </a:r>
            <a:r>
              <a:rPr lang="en-US" altLang="ko-KR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7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2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94"/>
          <a:stretch/>
        </p:blipFill>
        <p:spPr bwMode="auto">
          <a:xfrm>
            <a:off x="-13855" y="1276400"/>
            <a:ext cx="13018655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7705" y="5524872"/>
            <a:ext cx="12529391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외국개발자들도 어려워 하구나</a:t>
            </a:r>
            <a:r>
              <a:rPr lang="en-US" altLang="ko-KR" sz="72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en-US" altLang="ko-KR" sz="72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7200" dirty="0">
                <a:latin typeface="나눔고딕" pitchFamily="50" charset="-127"/>
                <a:ea typeface="나눔고딕" pitchFamily="50" charset="-127"/>
              </a:rPr>
              <a:t>how to import XXXXXX</a:t>
            </a:r>
          </a:p>
          <a:p>
            <a:r>
              <a:rPr lang="en-US" altLang="ko-KR" sz="7200" dirty="0">
                <a:latin typeface="나눔고딕" pitchFamily="50" charset="-127"/>
                <a:ea typeface="나눔고딕" pitchFamily="50" charset="-127"/>
              </a:rPr>
              <a:t>in eclipse(</a:t>
            </a:r>
            <a:r>
              <a:rPr lang="en-US" altLang="ko-KR" sz="7200" dirty="0" err="1">
                <a:latin typeface="나눔고딕" pitchFamily="50" charset="-127"/>
                <a:ea typeface="나눔고딕" pitchFamily="50" charset="-127"/>
              </a:rPr>
              <a:t>netbeans</a:t>
            </a:r>
            <a:r>
              <a:rPr lang="en-US" altLang="ko-KR" sz="7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7200" dirty="0" err="1">
                <a:latin typeface="나눔고딕" pitchFamily="50" charset="-127"/>
                <a:ea typeface="나눔고딕" pitchFamily="50" charset="-127"/>
              </a:rPr>
              <a:t>intelliJ</a:t>
            </a:r>
            <a:r>
              <a:rPr lang="en-US" altLang="ko-KR" sz="7200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7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68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2367" b="32496"/>
          <a:stretch/>
        </p:blipFill>
        <p:spPr bwMode="auto">
          <a:xfrm>
            <a:off x="5092" y="1276400"/>
            <a:ext cx="12999708" cy="847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13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2" y="1393839"/>
            <a:ext cx="12122542" cy="80816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5092" y="5308848"/>
            <a:ext cx="13009892" cy="830997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http://blog.softwaregeeks.org/archives/816</a:t>
            </a:r>
            <a:endParaRPr lang="en-US" altLang="ko-KR" sz="48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33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7705" y="3454579"/>
            <a:ext cx="12529391" cy="32224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번</a:t>
            </a:r>
            <a:r>
              <a:rPr lang="ko-KR" altLang="en-US" sz="72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째</a:t>
            </a: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2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멘붕</a:t>
            </a: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어떻게 실행 </a:t>
            </a:r>
            <a:r>
              <a:rPr lang="ko-KR" altLang="en-US" sz="72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시키는거지</a:t>
            </a:r>
            <a:r>
              <a:rPr lang="en-US" altLang="ko-KR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en-US" altLang="ko-KR" sz="7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068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7" b="32277"/>
          <a:stretch/>
        </p:blipFill>
        <p:spPr bwMode="auto">
          <a:xfrm>
            <a:off x="-14351" y="1276401"/>
            <a:ext cx="13019151" cy="847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5092" y="4228728"/>
            <a:ext cx="13009892" cy="2308324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테스트를 돌려보면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!!</a:t>
            </a:r>
          </a:p>
          <a:p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( </a:t>
            </a:r>
            <a:r>
              <a:rPr lang="en-US" altLang="ko-KR" sz="7200" b="1" dirty="0" err="1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XXUnit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, mockup 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827983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빌드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실행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82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5566296" y="1719764"/>
            <a:ext cx="7272808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분석하면</a:t>
            </a:r>
            <a:endParaRPr lang="en-US" altLang="ko-KR" sz="44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빌드</a:t>
            </a: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실행</a:t>
            </a:r>
            <a:endParaRPr lang="ko-KR" altLang="en-US" sz="44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3) </a:t>
            </a:r>
            <a:r>
              <a:rPr lang="ko-KR" altLang="en-US" sz="44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아키텍쳐</a:t>
            </a:r>
            <a:r>
              <a:rPr lang="ko-KR" altLang="en-US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4) 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클래스</a:t>
            </a:r>
            <a:r>
              <a:rPr lang="en-US" altLang="ko-KR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메소드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로직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및 알고리즘 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10312" y="1719764"/>
            <a:ext cx="0" cy="7610216"/>
            <a:chOff x="5710312" y="1719764"/>
            <a:chExt cx="0" cy="7610216"/>
          </a:xfrm>
        </p:grpSpPr>
        <p:cxnSp>
          <p:nvCxnSpPr>
            <p:cNvPr id="4" name="직선 연결선 3"/>
            <p:cNvCxnSpPr/>
            <p:nvPr/>
          </p:nvCxnSpPr>
          <p:spPr bwMode="auto">
            <a:xfrm>
              <a:off x="5710312" y="1719764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직선 연결선 5"/>
            <p:cNvCxnSpPr/>
            <p:nvPr/>
          </p:nvCxnSpPr>
          <p:spPr bwMode="auto">
            <a:xfrm>
              <a:off x="5710312" y="4300736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1"/>
          <p:cNvSpPr>
            <a:spLocks/>
          </p:cNvSpPr>
          <p:nvPr/>
        </p:nvSpPr>
        <p:spPr bwMode="auto">
          <a:xfrm>
            <a:off x="0" y="1719764"/>
            <a:ext cx="5350272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개발자가 되기까지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3. </a:t>
            </a:r>
            <a:r>
              <a:rPr lang="ko-KR" altLang="en-US" sz="30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3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분석을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6.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내가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30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7.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요약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29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77800" y="136525"/>
            <a:ext cx="9991838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 </a:t>
            </a:r>
            <a:r>
              <a:rPr lang="en-US" altLang="ko-KR" sz="4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&gt; </a:t>
            </a:r>
            <a:r>
              <a:rPr lang="ko-KR" altLang="en-US" sz="4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좋은 개발자</a:t>
            </a:r>
            <a:r>
              <a:rPr lang="en-US" altLang="ko-KR" sz="4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?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0" y="1276400"/>
            <a:ext cx="13004799" cy="77571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 anchorCtr="0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6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좋은</a:t>
            </a:r>
            <a:r>
              <a:rPr lang="en-US" altLang="ko-KR" sz="16000" b="1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16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개발자</a:t>
            </a:r>
            <a:endParaRPr lang="en-US" altLang="ko-KR" sz="16000" b="1" dirty="0" smtClean="0">
              <a:solidFill>
                <a:srgbClr val="0070C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23554" name="Picture 2" descr="http://farm7.staticflickr.com/6152/6143473644_f43ce90e14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0" b="31897"/>
          <a:stretch/>
        </p:blipFill>
        <p:spPr bwMode="auto">
          <a:xfrm>
            <a:off x="3215" y="1276400"/>
            <a:ext cx="13024203" cy="84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445961" y="3796680"/>
            <a:ext cx="5393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7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Architecture</a:t>
            </a:r>
            <a:endParaRPr lang="en-US" altLang="ko-KR" sz="720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96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37705" y="3436640"/>
            <a:ext cx="12529391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2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번째 </a:t>
            </a:r>
            <a:r>
              <a:rPr lang="ko-KR" altLang="en-US" sz="72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멘붕</a:t>
            </a: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72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어디서부터 </a:t>
            </a:r>
            <a:r>
              <a:rPr lang="ko-KR" altLang="en-US" sz="72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봐야할지</a:t>
            </a:r>
            <a:r>
              <a:rPr lang="en-US" altLang="ko-KR" sz="7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…</a:t>
            </a:r>
            <a:endParaRPr lang="en-US" altLang="ko-KR" sz="7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32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22533" name="Picture 5" descr="http://farm1.static.flickr.com/129/421150974_29102fd86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898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94" b="2024"/>
          <a:stretch/>
        </p:blipFill>
        <p:spPr bwMode="auto">
          <a:xfrm>
            <a:off x="0" y="3220616"/>
            <a:ext cx="7582520" cy="65527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720" y="8377336"/>
            <a:ext cx="5494288" cy="11387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ko-KR" sz="4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Erik </a:t>
            </a:r>
            <a:r>
              <a:rPr lang="en-US" altLang="ko-KR" sz="40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Doernenburg</a:t>
            </a:r>
            <a:endParaRPr lang="en-US" altLang="ko-KR" sz="40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2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2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ThoughtWorks</a:t>
            </a:r>
            <a:r>
              <a:rPr lang="en-US" altLang="ko-KR" sz="2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Inc.</a:t>
            </a:r>
            <a:endParaRPr lang="ko-KR" altLang="en-US" sz="2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형 설명선 6"/>
          <p:cNvSpPr/>
          <p:nvPr/>
        </p:nvSpPr>
        <p:spPr bwMode="auto">
          <a:xfrm>
            <a:off x="3622080" y="2482438"/>
            <a:ext cx="6048672" cy="4626610"/>
          </a:xfrm>
          <a:prstGeom prst="wedgeEllipseCallout">
            <a:avLst>
              <a:gd name="adj1" fmla="val -51128"/>
              <a:gd name="adj2" fmla="val 3369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6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1000</a:t>
            </a:r>
            <a:r>
              <a:rPr lang="ko-KR" altLang="en-US" sz="6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피트 </a:t>
            </a:r>
            <a:endParaRPr lang="en-US" altLang="ko-KR" sz="60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뷰를</a:t>
            </a:r>
            <a:r>
              <a:rPr lang="ko-KR" altLang="en-US" sz="6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가져라</a:t>
            </a:r>
            <a:endParaRPr lang="en-US" altLang="ko-KR" sz="60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2535" name="Picture 7" descr="소프트웨어 아키텍트가 알아야 할 97가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600" y="1564433"/>
            <a:ext cx="2758231" cy="3816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75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farm7.staticflickr.com/6201/6074582633_8aaa48f5f9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7"/>
          <a:stretch/>
        </p:blipFill>
        <p:spPr bwMode="auto">
          <a:xfrm>
            <a:off x="0" y="1256383"/>
            <a:ext cx="13004800" cy="849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09327" y="2860576"/>
            <a:ext cx="4586146" cy="4586146"/>
          </a:xfrm>
          <a:prstGeom prst="ellipse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50000 </a:t>
            </a:r>
            <a:r>
              <a:rPr kumimoji="0" lang="ko-KR" altLang="en-US" sz="7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피트뷰</a:t>
            </a:r>
            <a:endParaRPr kumimoji="0" lang="ko-KR" altLang="en-US" sz="7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80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farm4.staticflickr.com/3104/2557253681_3d1292da12_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2"/>
          <a:stretch/>
        </p:blipFill>
        <p:spPr bwMode="auto">
          <a:xfrm>
            <a:off x="-13932" y="1276400"/>
            <a:ext cx="13018732" cy="84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209327" y="2860576"/>
            <a:ext cx="4586146" cy="4586146"/>
          </a:xfrm>
          <a:prstGeom prst="ellipse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100 </a:t>
            </a:r>
            <a:r>
              <a:rPr kumimoji="0" lang="ko-KR" altLang="en-US" sz="7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피트뷰</a:t>
            </a:r>
            <a:endParaRPr kumimoji="0" lang="ko-KR" altLang="en-US" sz="7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26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farm5.staticflickr.com/4143/4828086198_5749d6c3c6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3"/>
          <a:stretch/>
        </p:blipFill>
        <p:spPr bwMode="auto">
          <a:xfrm>
            <a:off x="0" y="1276400"/>
            <a:ext cx="13004800" cy="84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4209327" y="2860576"/>
            <a:ext cx="4586146" cy="4586146"/>
          </a:xfrm>
          <a:prstGeom prst="ellipse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1000</a:t>
            </a:r>
            <a:r>
              <a:rPr kumimoji="0" lang="en-US" altLang="ko-KR" sz="72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ko-KR" altLang="en-US" sz="7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피트뷰</a:t>
            </a:r>
            <a:endParaRPr kumimoji="0" lang="ko-KR" altLang="en-US" sz="7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r="20751"/>
          <a:stretch/>
        </p:blipFill>
        <p:spPr bwMode="auto">
          <a:xfrm>
            <a:off x="885776" y="2380109"/>
            <a:ext cx="11336034" cy="6961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696" y="1420416"/>
            <a:ext cx="12035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Visualization Tool (STAN4J)  </a:t>
            </a:r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en-US" altLang="ko-KR" sz="4400" dirty="0" smtClean="0">
                <a:latin typeface="나눔고딕" pitchFamily="50" charset="-127"/>
                <a:ea typeface="나눔고딕" pitchFamily="50" charset="-127"/>
              </a:rPr>
              <a:t>http://stan4j.com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9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9218" name="Picture 2" descr="C:\Users\ADMINI~1\AppData\Local\Temp\SNAGHTML208f8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90" y="1348408"/>
            <a:ext cx="10801200" cy="8098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5092" y="4732784"/>
            <a:ext cx="13009892" cy="156966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동영상시연</a:t>
            </a:r>
            <a:r>
              <a:rPr lang="en-US" altLang="ko-KR" sz="48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! – </a:t>
            </a:r>
            <a:r>
              <a:rPr lang="ko-KR" altLang="en-US" sz="48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자료는 아래에서 보세요 </a:t>
            </a:r>
            <a:r>
              <a:rPr lang="en-US" altLang="ko-KR" sz="48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;)</a:t>
            </a:r>
          </a:p>
          <a:p>
            <a:r>
              <a:rPr lang="en-US" altLang="ko-KR" sz="48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http</a:t>
            </a:r>
            <a:r>
              <a:rPr lang="en-US" altLang="ko-KR" sz="4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://blog.softwaregeeks.org/archives/841</a:t>
            </a:r>
          </a:p>
        </p:txBody>
      </p:sp>
    </p:spTree>
    <p:extLst>
      <p:ext uri="{BB962C8B-B14F-4D97-AF65-F5344CB8AC3E}">
        <p14:creationId xmlns:p14="http://schemas.microsoft.com/office/powerpoint/2010/main" val="416011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5696" y="2428528"/>
            <a:ext cx="12529391" cy="48013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1" algn="l"/>
            <a:r>
              <a:rPr lang="en-US" altLang="ko-KR" sz="6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STAN4J</a:t>
            </a:r>
            <a:r>
              <a:rPr lang="ko-KR" altLang="en-US" sz="66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ko-KR" altLang="en-US" sz="66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정적분석</a:t>
            </a:r>
            <a:endParaRPr lang="en-US" altLang="ko-KR" sz="66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lvl="1" algn="l"/>
            <a:r>
              <a:rPr lang="en-US" altLang="ko-KR" sz="6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DI</a:t>
            </a:r>
            <a:r>
              <a:rPr lang="en-US" altLang="ko-KR" sz="60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(Dependency Injection</a:t>
            </a:r>
            <a:r>
              <a:rPr lang="en-US" altLang="ko-KR" sz="6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) framework</a:t>
            </a:r>
          </a:p>
          <a:p>
            <a:pPr lvl="1" algn="l"/>
            <a:r>
              <a:rPr lang="ko-KR" altLang="en-US" sz="6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사용한 것은 </a:t>
            </a:r>
            <a:r>
              <a:rPr lang="ko-KR" altLang="en-US" sz="6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분석이 별도로 필요</a:t>
            </a:r>
            <a:r>
              <a:rPr lang="en-US" altLang="ko-KR" sz="6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 lvl="1" algn="l"/>
            <a:r>
              <a:rPr lang="en-US" altLang="ko-KR" sz="5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- ApplicationContext.xml</a:t>
            </a:r>
            <a:endParaRPr lang="en-US" altLang="ko-KR" sz="54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58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5566296" y="1719764"/>
            <a:ext cx="7272808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분석하면</a:t>
            </a:r>
            <a:endParaRPr lang="en-US" altLang="ko-KR" sz="44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2) </a:t>
            </a:r>
            <a:r>
              <a:rPr lang="ko-KR" altLang="en-US" sz="4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빌드</a:t>
            </a:r>
            <a:r>
              <a:rPr lang="en-US" altLang="ko-KR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실행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아키텍쳐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4) </a:t>
            </a:r>
            <a:r>
              <a:rPr lang="ko-KR" altLang="en-US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클래스</a:t>
            </a:r>
            <a:r>
              <a:rPr lang="en-US" altLang="ko-KR" sz="44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b="1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메소드</a:t>
            </a:r>
            <a:r>
              <a:rPr lang="ko-KR" altLang="en-US" sz="44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로직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및 알고리즘 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10312" y="1719764"/>
            <a:ext cx="0" cy="7610216"/>
            <a:chOff x="5710312" y="1719764"/>
            <a:chExt cx="0" cy="7610216"/>
          </a:xfrm>
        </p:grpSpPr>
        <p:cxnSp>
          <p:nvCxnSpPr>
            <p:cNvPr id="4" name="직선 연결선 3"/>
            <p:cNvCxnSpPr/>
            <p:nvPr/>
          </p:nvCxnSpPr>
          <p:spPr bwMode="auto">
            <a:xfrm>
              <a:off x="5710312" y="1719764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직선 연결선 5"/>
            <p:cNvCxnSpPr/>
            <p:nvPr/>
          </p:nvCxnSpPr>
          <p:spPr bwMode="auto">
            <a:xfrm>
              <a:off x="5710312" y="4300736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1"/>
          <p:cNvSpPr>
            <a:spLocks/>
          </p:cNvSpPr>
          <p:nvPr/>
        </p:nvSpPr>
        <p:spPr bwMode="auto">
          <a:xfrm>
            <a:off x="0" y="1719764"/>
            <a:ext cx="5350272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개발자가 되기까지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3. </a:t>
            </a:r>
            <a:r>
              <a:rPr lang="ko-KR" altLang="en-US" sz="30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3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분석을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6.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내가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30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7.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요약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2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0" y="1276401"/>
            <a:ext cx="13004800" cy="7776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 anchorCtr="0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0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나의 </a:t>
            </a:r>
            <a:r>
              <a:rPr lang="ko-KR" altLang="en-US" sz="10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삶</a:t>
            </a:r>
            <a:r>
              <a:rPr lang="ko-KR" altLang="en-US" sz="10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과 주변의 </a:t>
            </a:r>
            <a:r>
              <a:rPr lang="ko-KR" altLang="en-US" sz="10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삶</a:t>
            </a:r>
            <a:r>
              <a:rPr lang="ko-KR" altLang="en-US" sz="10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을</a:t>
            </a:r>
            <a:endParaRPr lang="en-US" altLang="ko-KR" sz="10000" b="1" dirty="0" smtClean="0">
              <a:solidFill>
                <a:srgbClr val="0070C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0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기술로 변화</a:t>
            </a:r>
            <a:r>
              <a:rPr lang="ko-KR" altLang="en-US" sz="10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시키는 개발자</a:t>
            </a:r>
            <a:endParaRPr lang="en-US" altLang="ko-KR" sz="10000" b="1" dirty="0" smtClean="0">
              <a:solidFill>
                <a:srgbClr val="0070C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7800" y="136525"/>
            <a:ext cx="9991838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 </a:t>
            </a:r>
            <a:r>
              <a:rPr lang="en-US" altLang="ko-KR" sz="4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&gt; </a:t>
            </a:r>
            <a:r>
              <a:rPr lang="ko-KR" altLang="en-US" sz="4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좋은 개발자</a:t>
            </a:r>
            <a:r>
              <a:rPr lang="en-US" altLang="ko-KR" sz="4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?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17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7800" y="136525"/>
            <a:ext cx="1076769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클래스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메소드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6" b="20920"/>
          <a:stretch/>
        </p:blipFill>
        <p:spPr bwMode="auto">
          <a:xfrm>
            <a:off x="164759" y="2572544"/>
            <a:ext cx="12705270" cy="6923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"/>
          <p:cNvSpPr>
            <a:spLocks/>
          </p:cNvSpPr>
          <p:nvPr/>
        </p:nvSpPr>
        <p:spPr bwMode="auto">
          <a:xfrm>
            <a:off x="454024" y="1492424"/>
            <a:ext cx="12025039" cy="792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defRPr/>
            </a:pPr>
            <a:r>
              <a:rPr lang="en-US" altLang="ko-KR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API 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문서 확인</a:t>
            </a:r>
            <a:endParaRPr lang="en-US" altLang="ko-KR" sz="48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531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97" b="32277"/>
          <a:stretch/>
        </p:blipFill>
        <p:spPr bwMode="auto">
          <a:xfrm>
            <a:off x="-14351" y="1276401"/>
            <a:ext cx="13019151" cy="8477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77800" y="136525"/>
            <a:ext cx="1076769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클래스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메소드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5092" y="4732784"/>
            <a:ext cx="13009892" cy="1200329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디버깅을 하며 테스트</a:t>
            </a:r>
            <a:endParaRPr lang="en-US" altLang="ko-KR" sz="72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39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5696" y="1420416"/>
            <a:ext cx="53341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4400" dirty="0" smtClean="0">
                <a:latin typeface="나눔고딕OTF" pitchFamily="34" charset="-127"/>
                <a:ea typeface="나눔고딕OTF" pitchFamily="34" charset="-127"/>
              </a:rPr>
              <a:t>Debug Visualization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59" y="2359077"/>
            <a:ext cx="11056937" cy="6761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77800" y="136525"/>
            <a:ext cx="1076769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클래스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메소드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79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5696" y="1420416"/>
            <a:ext cx="53341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4400" dirty="0" smtClean="0">
                <a:latin typeface="나눔고딕OTF" pitchFamily="34" charset="-127"/>
                <a:ea typeface="나눔고딕OTF" pitchFamily="34" charset="-127"/>
              </a:rPr>
              <a:t>Debug Visualization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1076769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클래스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메소드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55"/>
          <a:stretch/>
        </p:blipFill>
        <p:spPr bwMode="auto">
          <a:xfrm>
            <a:off x="208701" y="2716560"/>
            <a:ext cx="12413509" cy="5904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3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7800" y="136525"/>
            <a:ext cx="925125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아키텍쳐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92" y="1375221"/>
            <a:ext cx="10798427" cy="80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5092" y="4732784"/>
            <a:ext cx="13009892" cy="156966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4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동영상시연</a:t>
            </a:r>
            <a:r>
              <a:rPr lang="en-US" altLang="ko-KR" sz="4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! – </a:t>
            </a:r>
            <a:r>
              <a:rPr lang="ko-KR" altLang="en-US" sz="4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자료는 아래에서 보세요 </a:t>
            </a:r>
            <a:r>
              <a:rPr lang="en-US" altLang="ko-KR" sz="48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;)</a:t>
            </a:r>
            <a:endParaRPr lang="en-US" altLang="ko-KR" sz="4800" b="1" dirty="0" smtClean="0">
              <a:solidFill>
                <a:srgbClr val="FFFF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48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http</a:t>
            </a:r>
            <a:r>
              <a:rPr lang="en-US" altLang="ko-KR" sz="48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</a:rPr>
              <a:t>://blog.softwaregeeks.org/archives/841</a:t>
            </a:r>
          </a:p>
        </p:txBody>
      </p:sp>
    </p:spTree>
    <p:extLst>
      <p:ext uri="{BB962C8B-B14F-4D97-AF65-F5344CB8AC3E}">
        <p14:creationId xmlns:p14="http://schemas.microsoft.com/office/powerpoint/2010/main" val="240845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7800" y="136525"/>
            <a:ext cx="10767691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클래스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,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메소드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16386" name="Picture 2" descr="C:\Users\ADMINI~1\AppData\Local\Temp\SNAGHTML21bc39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8" r="1403" b="3814"/>
          <a:stretch/>
        </p:blipFill>
        <p:spPr bwMode="auto">
          <a:xfrm>
            <a:off x="-69683" y="1276400"/>
            <a:ext cx="13074483" cy="847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ADMINI~1\AppData\Local\Temp\SNAGHTML21d7e7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r="11680"/>
          <a:stretch/>
        </p:blipFill>
        <p:spPr bwMode="auto">
          <a:xfrm>
            <a:off x="-28118" y="2860576"/>
            <a:ext cx="13029480" cy="5904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/>
          </p:cNvSpPr>
          <p:nvPr/>
        </p:nvSpPr>
        <p:spPr bwMode="auto">
          <a:xfrm>
            <a:off x="526033" y="1924472"/>
            <a:ext cx="12025039" cy="7920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defRPr/>
            </a:pPr>
            <a:r>
              <a:rPr lang="en-US" altLang="ko-KR" sz="48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Stacktrace</a:t>
            </a:r>
            <a:r>
              <a:rPr lang="en-US" altLang="ko-KR" sz="4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variables </a:t>
            </a:r>
            <a:r>
              <a:rPr lang="ko-KR" altLang="en-US" sz="4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기반으로 </a:t>
            </a:r>
            <a:r>
              <a:rPr lang="en-US" altLang="ko-KR" sz="4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0563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5566296" y="1719764"/>
            <a:ext cx="7272808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분석하면</a:t>
            </a:r>
            <a:endParaRPr lang="en-US" altLang="ko-KR" sz="44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</a:t>
            </a:r>
            <a:r>
              <a:rPr lang="en-US" altLang="ko-KR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) </a:t>
            </a:r>
            <a:r>
              <a:rPr lang="ko-KR" altLang="en-US" sz="4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빌드</a:t>
            </a:r>
            <a:r>
              <a:rPr lang="en-US" altLang="ko-KR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실행</a:t>
            </a:r>
            <a:endParaRPr lang="ko-KR" altLang="en-US" sz="44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3) </a:t>
            </a:r>
            <a:r>
              <a:rPr lang="ko-KR" altLang="en-US" sz="44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아키텍쳐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4) </a:t>
            </a:r>
            <a:r>
              <a:rPr lang="ko-KR" altLang="en-US" sz="44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클래스</a:t>
            </a:r>
            <a:r>
              <a:rPr lang="en-US" altLang="ko-KR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44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메소드</a:t>
            </a:r>
            <a:r>
              <a:rPr lang="ko-KR" altLang="en-US" sz="44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5) </a:t>
            </a:r>
            <a:r>
              <a:rPr lang="ko-KR" altLang="en-US" sz="44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로직</a:t>
            </a:r>
            <a:r>
              <a:rPr lang="ko-KR" altLang="en-US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4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및 알고리즘 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710312" y="1719764"/>
            <a:ext cx="0" cy="7610216"/>
            <a:chOff x="5710312" y="1719764"/>
            <a:chExt cx="0" cy="7610216"/>
          </a:xfrm>
        </p:grpSpPr>
        <p:cxnSp>
          <p:nvCxnSpPr>
            <p:cNvPr id="4" name="직선 연결선 3"/>
            <p:cNvCxnSpPr/>
            <p:nvPr/>
          </p:nvCxnSpPr>
          <p:spPr bwMode="auto">
            <a:xfrm>
              <a:off x="5710312" y="1719764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" name="직선 연결선 5"/>
            <p:cNvCxnSpPr/>
            <p:nvPr/>
          </p:nvCxnSpPr>
          <p:spPr bwMode="auto">
            <a:xfrm>
              <a:off x="5710312" y="4300736"/>
              <a:ext cx="0" cy="5029244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" name="Rectangle 1"/>
          <p:cNvSpPr>
            <a:spLocks/>
          </p:cNvSpPr>
          <p:nvPr/>
        </p:nvSpPr>
        <p:spPr bwMode="auto">
          <a:xfrm>
            <a:off x="0" y="1719764"/>
            <a:ext cx="5350272" cy="76937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1.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개발자가 되기까지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2.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3. </a:t>
            </a:r>
            <a:r>
              <a:rPr lang="ko-KR" altLang="en-US" sz="30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30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4.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분석을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5. </a:t>
            </a:r>
            <a:r>
              <a:rPr lang="ko-KR" altLang="en-US" sz="30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6.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내가 </a:t>
            </a:r>
            <a:r>
              <a:rPr lang="ko-KR" altLang="en-US" sz="30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30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30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 algn="l">
              <a:lnSpc>
                <a:spcPct val="150000"/>
              </a:lnSpc>
              <a:defRPr/>
            </a:pPr>
            <a:r>
              <a:rPr lang="en-US" altLang="ko-KR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7. </a:t>
            </a:r>
            <a:r>
              <a:rPr lang="ko-KR" alt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요약</a:t>
            </a:r>
            <a:endParaRPr lang="en-US" altLang="ko-KR" sz="30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29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5696" y="1443063"/>
            <a:ext cx="12601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4400" dirty="0" smtClean="0">
                <a:latin typeface="나눔고딕OTF" pitchFamily="34" charset="-127"/>
                <a:ea typeface="나눔고딕OTF" pitchFamily="34" charset="-127"/>
              </a:rPr>
              <a:t>Java &gt; String.java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1133355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로직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및 알고리즘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9712" y="2218268"/>
            <a:ext cx="12457384" cy="74193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public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b="1" kern="0" dirty="0" err="1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int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b="1" kern="0" dirty="0" err="1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indexOf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(</a:t>
            </a:r>
            <a:r>
              <a:rPr lang="en-US" altLang="ko-KR" sz="2600" b="1" kern="0" dirty="0" err="1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int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 err="1">
                <a:solidFill>
                  <a:srgbClr val="D4C4A9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ch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,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b="1" kern="0" dirty="0" err="1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int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 err="1">
                <a:solidFill>
                  <a:srgbClr val="D4C4A9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fromIndex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)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{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final</a:t>
            </a: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b="1" kern="0" dirty="0" err="1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int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D4C4A9"/>
                </a:solidFill>
                <a:highlight>
                  <a:srgbClr val="808080"/>
                </a:highlight>
                <a:latin typeface="나눔고딕" pitchFamily="50" charset="-127"/>
                <a:ea typeface="나눔고딕" pitchFamily="50" charset="-127"/>
                <a:cs typeface="Times New Roman"/>
              </a:rPr>
              <a:t>max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=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 err="1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value</a:t>
            </a:r>
            <a:r>
              <a:rPr lang="en-US" altLang="ko-KR" sz="2600" kern="0" dirty="0" err="1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.</a:t>
            </a:r>
            <a:r>
              <a:rPr lang="en-US" altLang="ko-KR" sz="2600" kern="0" dirty="0" err="1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length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;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</a:t>
            </a:r>
            <a:r>
              <a:rPr lang="en-US" altLang="ko-KR" sz="2600" b="1" kern="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if 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(</a:t>
            </a:r>
            <a:r>
              <a:rPr lang="en-US" altLang="ko-KR" sz="2600" b="1" kern="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fromIndex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&lt; 0) {</a:t>
            </a:r>
            <a:endParaRPr lang="ko-KR" altLang="ko-KR" sz="2600" b="1" kern="1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	</a:t>
            </a:r>
            <a:r>
              <a:rPr lang="en-US" altLang="ko-KR" sz="2600" kern="0" dirty="0" err="1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fromIndex</a:t>
            </a: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=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0808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0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;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kern="0" dirty="0" smtClean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</a:t>
            </a:r>
            <a:r>
              <a:rPr lang="en-US" altLang="ko-KR" sz="2600" b="1" kern="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} 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else if (</a:t>
            </a:r>
            <a:r>
              <a:rPr lang="en-US" altLang="ko-KR" sz="2600" b="1" kern="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fromIndex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&gt;= </a:t>
            </a:r>
            <a:r>
              <a:rPr lang="en-US" altLang="ko-KR" sz="2600" b="1" kern="0" dirty="0">
                <a:solidFill>
                  <a:srgbClr val="FFFF00"/>
                </a:solidFill>
                <a:highlight>
                  <a:srgbClr val="808080"/>
                </a:highlight>
                <a:latin typeface="나눔고딕" pitchFamily="50" charset="-127"/>
                <a:ea typeface="나눔고딕" pitchFamily="50" charset="-127"/>
                <a:cs typeface="Times New Roman"/>
              </a:rPr>
              <a:t>max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) {</a:t>
            </a:r>
            <a:endParaRPr lang="ko-KR" altLang="ko-KR" sz="2600" b="1" kern="1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	return</a:t>
            </a: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-</a:t>
            </a:r>
            <a:r>
              <a:rPr lang="en-US" altLang="ko-KR" sz="2600" kern="0" dirty="0">
                <a:solidFill>
                  <a:srgbClr val="F0808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1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;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kern="0" dirty="0" smtClean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}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</a:t>
            </a:r>
            <a:r>
              <a:rPr lang="en-US" altLang="ko-KR" sz="2600" b="1" kern="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if 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(</a:t>
            </a:r>
            <a:r>
              <a:rPr lang="en-US" altLang="ko-KR" sz="2600" b="1" kern="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ch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&lt; </a:t>
            </a:r>
            <a:r>
              <a:rPr lang="en-US" altLang="ko-KR" sz="2600" b="1" kern="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65,536 ) 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{</a:t>
            </a:r>
            <a:endParaRPr lang="ko-KR" altLang="ko-KR" sz="2600" b="1" kern="1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	final</a:t>
            </a: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b="1" kern="0" dirty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char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[]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D4C4A9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value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=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b="1" kern="0" dirty="0" err="1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this</a:t>
            </a:r>
            <a:r>
              <a:rPr lang="en-US" altLang="ko-KR" sz="2600" kern="0" dirty="0" err="1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.</a:t>
            </a:r>
            <a:r>
              <a:rPr lang="en-US" altLang="ko-KR" sz="2600" kern="0" dirty="0" err="1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value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;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	for</a:t>
            </a: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(</a:t>
            </a:r>
            <a:r>
              <a:rPr lang="en-US" altLang="ko-KR" sz="2600" b="1" kern="0" dirty="0" err="1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int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 err="1">
                <a:solidFill>
                  <a:srgbClr val="D4C4A9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=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 err="1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fromIndex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;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 err="1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&lt;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6F3E8"/>
                </a:solidFill>
                <a:highlight>
                  <a:srgbClr val="808080"/>
                </a:highlight>
                <a:latin typeface="나눔고딕" pitchFamily="50" charset="-127"/>
                <a:ea typeface="나눔고딕" pitchFamily="50" charset="-127"/>
                <a:cs typeface="Times New Roman"/>
              </a:rPr>
              <a:t>max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;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 err="1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++)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{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		if</a:t>
            </a: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(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value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[</a:t>
            </a:r>
            <a:r>
              <a:rPr lang="en-US" altLang="ko-KR" sz="2600" kern="0" dirty="0" err="1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]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==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 err="1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ch</a:t>
            </a:r>
            <a:r>
              <a:rPr lang="en-US" altLang="ko-KR" sz="2600" kern="0" dirty="0" smtClean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)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			return</a:t>
            </a: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 err="1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;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kern="0" dirty="0" smtClean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	}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	return</a:t>
            </a: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-</a:t>
            </a:r>
            <a:r>
              <a:rPr lang="en-US" altLang="ko-KR" sz="2600" kern="0" dirty="0">
                <a:solidFill>
                  <a:srgbClr val="F0808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1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;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kern="0" dirty="0" smtClean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}</a:t>
            </a:r>
            <a:r>
              <a:rPr lang="en-US" altLang="ko-KR" sz="2600" kern="0" dirty="0" smtClean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b="1" kern="0" dirty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else</a:t>
            </a:r>
            <a:r>
              <a:rPr lang="en-US" altLang="ko-KR" sz="2600" kern="0" dirty="0">
                <a:solidFill>
                  <a:srgbClr val="F6F3E8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 </a:t>
            </a:r>
            <a:r>
              <a:rPr lang="en-US" altLang="ko-KR" sz="2600" kern="0" dirty="0">
                <a:solidFill>
                  <a:srgbClr val="F3F6EE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{</a:t>
            </a:r>
            <a:endParaRPr lang="ko-KR" altLang="ko-KR" sz="2600" kern="100" dirty="0">
              <a:latin typeface="나눔고딕" pitchFamily="50" charset="-127"/>
              <a:ea typeface="나눔고딕" pitchFamily="50" charset="-127"/>
              <a:cs typeface="Times New Roman"/>
            </a:endParaRPr>
          </a:p>
          <a:p>
            <a:pPr algn="l" latinLnBrk="0">
              <a:lnSpc>
                <a:spcPct val="115000"/>
              </a:lnSpc>
              <a:spcAft>
                <a:spcPts val="0"/>
              </a:spcAft>
            </a:pPr>
            <a:r>
              <a:rPr lang="en-US" altLang="ko-KR" sz="2600" b="1" kern="0" dirty="0" smtClean="0">
                <a:solidFill>
                  <a:srgbClr val="8AC6F2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		</a:t>
            </a:r>
            <a:r>
              <a:rPr lang="en-US" altLang="ko-KR" sz="2600" b="1" kern="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return </a:t>
            </a:r>
            <a:r>
              <a:rPr lang="en-US" altLang="ko-KR" sz="2600" b="1" kern="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indexOfSupplementary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(</a:t>
            </a:r>
            <a:r>
              <a:rPr lang="en-US" altLang="ko-KR" sz="2600" b="1" kern="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ch</a:t>
            </a:r>
            <a:r>
              <a:rPr lang="en-US" altLang="ko-KR" sz="2600" b="1" kern="0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, </a:t>
            </a:r>
            <a:r>
              <a:rPr lang="en-US" altLang="ko-KR" sz="2600" b="1" kern="0" dirty="0" err="1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fromIndex</a:t>
            </a:r>
            <a:r>
              <a:rPr lang="en-US" altLang="ko-KR" sz="2600" b="1" kern="0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cs typeface="Times New Roman"/>
              </a:rPr>
              <a:t>);</a:t>
            </a:r>
            <a:endParaRPr lang="ko-KR" altLang="ko-KR" sz="2600" b="1" kern="100" dirty="0">
              <a:solidFill>
                <a:srgbClr val="FFFF00"/>
              </a:solidFill>
              <a:latin typeface="나눔고딕" pitchFamily="50" charset="-127"/>
              <a:ea typeface="나눔고딕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9293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77800" y="1492424"/>
            <a:ext cx="12601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5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Visualization Tool + IDE</a:t>
            </a:r>
          </a:p>
          <a:p>
            <a:pPr algn="l"/>
            <a:r>
              <a:rPr lang="ko-KR" altLang="en-US" sz="5400" dirty="0" smtClean="0">
                <a:latin typeface="나눔고딕" pitchFamily="50" charset="-127"/>
                <a:ea typeface="나눔고딕" pitchFamily="50" charset="-127"/>
              </a:rPr>
              <a:t>활용하여 </a:t>
            </a:r>
            <a:r>
              <a:rPr lang="ko-KR" altLang="en-US" sz="5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분석을 쉽게</a:t>
            </a:r>
            <a:r>
              <a:rPr lang="en-US" altLang="ko-KR" sz="5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en-US" altLang="ko-KR" sz="5400" dirty="0" smtClean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739758823"/>
              </p:ext>
            </p:extLst>
          </p:nvPr>
        </p:nvGraphicFramePr>
        <p:xfrm>
          <a:off x="491372" y="3508648"/>
          <a:ext cx="12203716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177800" y="136525"/>
            <a:ext cx="4750018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18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7800" y="136525"/>
            <a:ext cx="4750018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03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분석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19458" name="Picture 2" descr="C:\Users\ADMINI~1\AppData\Local\Temp\SNAGHTML2301c9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98" b="34190"/>
          <a:stretch/>
        </p:blipFill>
        <p:spPr bwMode="auto">
          <a:xfrm>
            <a:off x="360473" y="2428528"/>
            <a:ext cx="12253625" cy="6984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696" y="1443063"/>
            <a:ext cx="12601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44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커밋</a:t>
            </a:r>
            <a:r>
              <a:rPr lang="ko-KR" altLang="en-US" sz="4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44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히스토리</a:t>
            </a:r>
            <a:r>
              <a:rPr lang="ko-KR" altLang="en-US" sz="4400" dirty="0" err="1" smtClean="0"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4400" dirty="0" smtClean="0">
                <a:latin typeface="나눔고딕" pitchFamily="50" charset="-127"/>
                <a:ea typeface="나눔고딕" pitchFamily="50" charset="-127"/>
              </a:rPr>
              <a:t> 보면</a:t>
            </a:r>
            <a:r>
              <a:rPr lang="en-US" altLang="ko-KR" sz="4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4400" dirty="0" smtClean="0">
                <a:latin typeface="나눔고딕" pitchFamily="50" charset="-127"/>
                <a:ea typeface="나눔고딕" pitchFamily="50" charset="-127"/>
              </a:rPr>
              <a:t>더욱 이해가</a:t>
            </a:r>
            <a:r>
              <a:rPr lang="en-US" altLang="ko-KR" sz="4400" dirty="0" smtClean="0">
                <a:latin typeface="나눔고딕" pitchFamily="50" charset="-127"/>
                <a:ea typeface="나눔고딕" pitchFamily="50" charset="-127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0508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168961"/>
              </p:ext>
            </p:extLst>
          </p:nvPr>
        </p:nvGraphicFramePr>
        <p:xfrm>
          <a:off x="690120" y="2716560"/>
          <a:ext cx="11860952" cy="6696445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888726"/>
                <a:gridCol w="853502"/>
                <a:gridCol w="4384012"/>
                <a:gridCol w="853502"/>
                <a:gridCol w="4881210"/>
              </a:tblGrid>
              <a:tr h="6480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학년</a:t>
                      </a:r>
                      <a:endParaRPr lang="ko-KR" sz="1800" b="0" kern="100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학기</a:t>
                      </a:r>
                      <a:endParaRPr lang="ko-KR" sz="1800" b="0" kern="100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과목명</a:t>
                      </a:r>
                      <a:endParaRPr lang="ko-KR" sz="1800" b="0" kern="100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학기</a:t>
                      </a:r>
                      <a:endParaRPr lang="ko-KR" sz="1800" b="0" kern="100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과목명</a:t>
                      </a:r>
                      <a:endParaRPr lang="ko-KR" sz="1800" b="0" kern="100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공학설계입문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sz="1800" b="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고급</a:t>
                      </a:r>
                      <a:r>
                        <a:rPr lang="en-US" sz="1800" b="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C</a:t>
                      </a:r>
                      <a:r>
                        <a:rPr lang="ko-KR" sz="1800" b="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프로그래밍및설계</a:t>
                      </a:r>
                      <a:endParaRPr lang="ko-KR" sz="1800" b="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/>
                </a:tc>
              </a:tr>
              <a:tr h="1754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컴퓨터공학기초설계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및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실험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고급프로그래밍실습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회로이론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디지털논리회로</a:t>
                      </a: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고급프로그래밍설계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컴퓨터공학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기초설계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및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실험</a:t>
                      </a: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데이터구조실습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어셈블리프로그램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및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실습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디지털논리회로</a:t>
                      </a: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전자회로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데이터구조설계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/>
                </a:tc>
              </a:tr>
              <a:tr h="19535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sz="1800" b="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sz="1800" b="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컴퓨터구조실험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시스템프로그래밍실습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컴퓨터구조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시스템프로그래밍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신호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및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시스템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컴퓨터네트워크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운영체제 실습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운영체제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마이크로프로세서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임베디드시스템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H/W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및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실험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컴퓨터네트워크실험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데이터통신설계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/>
                </a:tc>
              </a:tr>
              <a:tr h="18865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sz="1800" b="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sz="1800" b="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디지털신호처리응용실험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임베디드소프트웨어실습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시스템반도체설계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임베디드시스템</a:t>
                      </a:r>
                      <a:r>
                        <a:rPr lang="en-US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S/W</a:t>
                      </a: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컴파일러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sz="1800" b="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캡스톤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설계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멀티미디어응용설계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데이터베이스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및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응용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컴퓨터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공학</a:t>
                      </a:r>
                      <a:r>
                        <a:rPr lang="en-US" altLang="ko-KR" sz="1800" b="0" kern="0" dirty="0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sz="1800" b="0" kern="0" dirty="0" err="1" smtClea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특론</a:t>
                      </a:r>
                      <a:endParaRPr lang="ko-KR" sz="1800" b="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26264" marR="26264" marT="0" marB="0"/>
                </a:tc>
              </a:tr>
            </a:tbl>
          </a:graphicData>
        </a:graphic>
      </p:graphicFrame>
      <p:sp>
        <p:nvSpPr>
          <p:cNvPr id="12" name="Rectangle 1"/>
          <p:cNvSpPr>
            <a:spLocks/>
          </p:cNvSpPr>
          <p:nvPr/>
        </p:nvSpPr>
        <p:spPr bwMode="auto">
          <a:xfrm>
            <a:off x="454024" y="1420813"/>
            <a:ext cx="12025039" cy="12237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ko-KR" altLang="en-US" sz="4800" b="1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대학교</a:t>
            </a:r>
            <a:r>
              <a:rPr lang="ko-KR" altLang="en-US" sz="4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의 커리큘럼</a:t>
            </a:r>
            <a:r>
              <a:rPr lang="en-US" altLang="ko-KR" sz="4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…</a:t>
            </a:r>
            <a:endParaRPr lang="en-US" altLang="ko-KR" sz="4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"/>
          <p:cNvSpPr>
            <a:spLocks/>
          </p:cNvSpPr>
          <p:nvPr/>
        </p:nvSpPr>
        <p:spPr bwMode="auto">
          <a:xfrm>
            <a:off x="454025" y="1420813"/>
            <a:ext cx="11774488" cy="7993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200150" lvl="1" indent="-742950" algn="l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개발자가 되기까지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분석을 </a:t>
            </a:r>
            <a:r>
              <a:rPr lang="ko-KR" altLang="en-US" sz="48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48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</a:t>
            </a:r>
            <a:r>
              <a:rPr lang="en-US" altLang="ko-KR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내가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4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요약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84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77800" y="136525"/>
            <a:ext cx="1255504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 &gt;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프로젝트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진행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943056947"/>
              </p:ext>
            </p:extLst>
          </p:nvPr>
        </p:nvGraphicFramePr>
        <p:xfrm>
          <a:off x="309712" y="1636440"/>
          <a:ext cx="11881320" cy="7920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707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2344061" y="1492424"/>
            <a:ext cx="7920880" cy="7920767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 val="2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anchor="ctr" anchorCtr="0"/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Contribution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01300" y="2198245"/>
            <a:ext cx="3552037" cy="3551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코드</a:t>
            </a:r>
            <a:endParaRPr lang="en-US" altLang="ko-KR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패치</a:t>
            </a:r>
            <a:endParaRPr lang="ko-KR" altLang="en-US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56855" y="3453038"/>
            <a:ext cx="3293878" cy="3293831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버그 </a:t>
            </a:r>
            <a:r>
              <a:rPr lang="ko-KR" altLang="en-US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리포팅</a:t>
            </a:r>
            <a:endParaRPr lang="ko-KR" altLang="en-US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43470" y="5668888"/>
            <a:ext cx="3395035" cy="339498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 anchorCtr="0"/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문서</a:t>
            </a:r>
            <a:endParaRPr lang="en-US" altLang="ko-KR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작업</a:t>
            </a:r>
            <a:endParaRPr lang="ko-KR" altLang="en-US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7800" y="136525"/>
            <a:ext cx="10067180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Contributing!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종류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6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77800" y="136525"/>
            <a:ext cx="12498934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Contributing!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일단 지르자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8"/>
          <a:stretch/>
        </p:blipFill>
        <p:spPr bwMode="auto">
          <a:xfrm>
            <a:off x="1173808" y="1492424"/>
            <a:ext cx="10513168" cy="7938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91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497620" y="1687162"/>
            <a:ext cx="12179114" cy="7654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sz="4000" dirty="0" smtClean="0">
                <a:solidFill>
                  <a:srgbClr val="414141"/>
                </a:solidFill>
                <a:latin typeface="나눔고딕" pitchFamily="50" charset="-127"/>
                <a:ea typeface="나눔고딕" pitchFamily="50" charset="-127"/>
                <a:cs typeface="ヒラギノ角ゴ ProN W3" charset="0"/>
              </a:rPr>
              <a:t>api.baas.io</a:t>
            </a:r>
            <a:endParaRPr lang="en-US" altLang="ko-KR" sz="4000" dirty="0">
              <a:solidFill>
                <a:srgbClr val="414141"/>
              </a:solidFill>
              <a:latin typeface="나눔고딕" pitchFamily="50" charset="-127"/>
              <a:ea typeface="나눔고딕" pitchFamily="50" charset="-127"/>
              <a:cs typeface="ヒラギノ角ゴ ProN W3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7800" y="136525"/>
            <a:ext cx="12498934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Contributing!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일단 지르자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782751" y="2860576"/>
            <a:ext cx="9289032" cy="435588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solidFill>
                <a:srgbClr val="414141"/>
              </a:solidFill>
              <a:latin typeface="Gill Sans Light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49872" y="7483621"/>
            <a:ext cx="9289032" cy="1353619"/>
            <a:chOff x="1749872" y="7483621"/>
            <a:chExt cx="9289032" cy="1353619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1749872" y="7487604"/>
              <a:ext cx="2520280" cy="134963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600" b="0" i="0" u="none" strike="noStrike" cap="none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latin typeface="나눔고딕" pitchFamily="50" charset="-127"/>
                  <a:ea typeface="나눔고딕" pitchFamily="50" charset="-127"/>
                  <a:cs typeface="ヒラギノ角ゴ ProN W3" charset="0"/>
                  <a:sym typeface="Gill Sans Light" charset="0"/>
                </a:rPr>
                <a:t>Cassandra</a:t>
              </a:r>
              <a:endPara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latin typeface="나눔고딕" pitchFamily="50" charset="-127"/>
                <a:ea typeface="나눔고딕" pitchFamily="50" charset="-127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4531015" y="7483621"/>
              <a:ext cx="2520280" cy="134963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600" b="0" i="0" u="none" strike="noStrike" cap="none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latin typeface="나눔고딕" pitchFamily="50" charset="-127"/>
                  <a:ea typeface="나눔고딕" pitchFamily="50" charset="-127"/>
                  <a:cs typeface="ヒラギノ角ゴ ProN W3" charset="0"/>
                  <a:sym typeface="Gill Sans Light" charset="0"/>
                </a:rPr>
                <a:t>Cassandra</a:t>
              </a:r>
              <a:endPara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latin typeface="나눔고딕" pitchFamily="50" charset="-127"/>
                <a:ea typeface="나눔고딕" pitchFamily="50" charset="-127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8518624" y="7483621"/>
              <a:ext cx="2520280" cy="134963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600" b="0" i="0" u="none" strike="noStrike" cap="none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latin typeface="나눔고딕" pitchFamily="50" charset="-127"/>
                  <a:ea typeface="나눔고딕" pitchFamily="50" charset="-127"/>
                  <a:cs typeface="ヒラギノ角ゴ ProN W3" charset="0"/>
                  <a:sym typeface="Gill Sans Light" charset="0"/>
                </a:rPr>
                <a:t>Cassandra</a:t>
              </a:r>
              <a:endParaRPr kumimoji="0" lang="ko-KR" altLang="en-US" sz="3600" b="0" i="0" u="none" strike="noStrike" cap="none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latin typeface="나눔고딕" pitchFamily="50" charset="-127"/>
                <a:ea typeface="나눔고딕" pitchFamily="50" charset="-127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54534" y="7685112"/>
              <a:ext cx="69121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…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557" y="4472174"/>
            <a:ext cx="5663420" cy="113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6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15"/>
          <a:stretch/>
        </p:blipFill>
        <p:spPr bwMode="auto">
          <a:xfrm>
            <a:off x="1147222" y="1492424"/>
            <a:ext cx="10873208" cy="7929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4889574"/>
            <a:ext cx="13004800" cy="830997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https://github.com/apigee/usergrid-stack</a:t>
            </a:r>
            <a:endParaRPr lang="en-US" altLang="ko-KR" sz="48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12498934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Contributing!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일단 지르자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82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67" y="1292988"/>
            <a:ext cx="11269157" cy="847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77800" y="136525"/>
            <a:ext cx="12498934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Contributing!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일단 지르자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0" y="1265277"/>
            <a:ext cx="13004800" cy="8488323"/>
          </a:xfrm>
          <a:prstGeom prst="rect">
            <a:avLst/>
          </a:prstGeom>
          <a:solidFill>
            <a:srgbClr val="6C7472">
              <a:alpha val="63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t="8281" r="13367" b="45145"/>
          <a:stretch/>
        </p:blipFill>
        <p:spPr bwMode="auto">
          <a:xfrm>
            <a:off x="186785" y="2532133"/>
            <a:ext cx="12748740" cy="576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4" t="73323" r="64077" b="13338"/>
          <a:stretch/>
        </p:blipFill>
        <p:spPr bwMode="auto">
          <a:xfrm>
            <a:off x="1606347" y="4084712"/>
            <a:ext cx="9641839" cy="353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73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7800" y="136525"/>
            <a:ext cx="12498934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Contributing! 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&gt;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일단 지르자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8"/>
          <a:stretch/>
        </p:blipFill>
        <p:spPr bwMode="auto">
          <a:xfrm>
            <a:off x="813768" y="1291300"/>
            <a:ext cx="11089232" cy="833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627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72"/>
          <a:stretch/>
        </p:blipFill>
        <p:spPr bwMode="auto">
          <a:xfrm>
            <a:off x="110276" y="4023826"/>
            <a:ext cx="12815798" cy="4824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7800" y="2411685"/>
            <a:ext cx="83279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 would like to address this</a:t>
            </a:r>
          </a:p>
          <a:p>
            <a:pPr algn="l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at the </a:t>
            </a:r>
            <a:r>
              <a:rPr lang="en-US" altLang="ko-KR" b="1" dirty="0" err="1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managementService</a:t>
            </a:r>
            <a:r>
              <a:rPr lang="en-US" altLang="ko-KR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b="1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layer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237704" y="1348408"/>
            <a:ext cx="12025039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lnSpc>
                <a:spcPct val="150000"/>
              </a:lnSpc>
              <a:defRPr/>
            </a:pPr>
            <a:r>
              <a:rPr lang="ko-KR" altLang="en-US" sz="48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아키텍쳐를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이해하지 못하면</a:t>
            </a:r>
            <a:r>
              <a:rPr lang="en-US" altLang="ko-KR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...</a:t>
            </a:r>
            <a:endParaRPr lang="en-US" altLang="ko-KR" sz="48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7800" y="136525"/>
            <a:ext cx="840005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16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7800" y="136525"/>
            <a:ext cx="840005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73808" y="2788568"/>
            <a:ext cx="10441160" cy="6408712"/>
            <a:chOff x="1173808" y="2212504"/>
            <a:chExt cx="10441160" cy="6408712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1173808" y="6749008"/>
              <a:ext cx="10441160" cy="18722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 err="1" smtClean="0">
                  <a:ln>
                    <a:noFill/>
                  </a:ln>
                  <a:solidFill>
                    <a:srgbClr val="414141"/>
                  </a:solidFill>
                  <a:effectLst/>
                  <a:latin typeface="나눔고딕" pitchFamily="50" charset="-127"/>
                  <a:ea typeface="나눔고딕" pitchFamily="50" charset="-127"/>
                  <a:cs typeface="ヒラギノ角ゴ ProN W3" charset="0"/>
                  <a:sym typeface="Gill Sans Light" charset="0"/>
                </a:rPr>
                <a:t>cassandra</a:t>
              </a:r>
              <a:r>
                <a:rPr kumimoji="0" lang="en-US" altLang="ko-KR" sz="4000" b="0" i="0" u="none" strike="noStrike" cap="none" normalizeH="0" baseline="0" dirty="0" smtClean="0">
                  <a:ln>
                    <a:noFill/>
                  </a:ln>
                  <a:solidFill>
                    <a:srgbClr val="414141"/>
                  </a:solidFill>
                  <a:effectLst/>
                  <a:latin typeface="나눔고딕" pitchFamily="50" charset="-127"/>
                  <a:ea typeface="나눔고딕" pitchFamily="50" charset="-127"/>
                  <a:cs typeface="ヒラギノ角ゴ ProN W3" charset="0"/>
                  <a:sym typeface="Gill Sans Light" charset="0"/>
                </a:rPr>
                <a:t> cluster</a:t>
              </a:r>
              <a:endParaRPr kumimoji="0" lang="ko-KR" altLang="en-US" sz="4000" b="0" i="0" u="none" strike="noStrike" cap="none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latin typeface="나눔고딕" pitchFamily="50" charset="-127"/>
                <a:ea typeface="나눔고딕" pitchFamily="50" charset="-127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5" name="직사각형 4"/>
            <p:cNvSpPr/>
            <p:nvPr/>
          </p:nvSpPr>
          <p:spPr bwMode="auto">
            <a:xfrm>
              <a:off x="1173808" y="5236840"/>
              <a:ext cx="8568952" cy="129614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 err="1" smtClean="0">
                  <a:ln>
                    <a:noFill/>
                  </a:ln>
                  <a:solidFill>
                    <a:srgbClr val="414141"/>
                  </a:solidFill>
                  <a:effectLst/>
                  <a:latin typeface="나눔고딕" pitchFamily="50" charset="-127"/>
                  <a:ea typeface="나눔고딕" pitchFamily="50" charset="-127"/>
                  <a:cs typeface="ヒラギノ角ゴ ProN W3" charset="0"/>
                  <a:sym typeface="Gill Sans Light" charset="0"/>
                </a:rPr>
                <a:t>usergrid</a:t>
              </a:r>
              <a:r>
                <a:rPr lang="en-US" altLang="ko-KR" sz="4000" dirty="0" smtClean="0">
                  <a:solidFill>
                    <a:srgbClr val="414141"/>
                  </a:solidFill>
                  <a:latin typeface="나눔고딕" pitchFamily="50" charset="-127"/>
                  <a:ea typeface="나눔고딕" pitchFamily="50" charset="-127"/>
                  <a:cs typeface="ヒラギノ角ゴ ProN W3" charset="0"/>
                </a:rPr>
                <a:t>-core</a:t>
              </a:r>
              <a:endParaRPr kumimoji="0" lang="ko-KR" altLang="en-US" sz="4000" b="0" i="0" u="none" strike="noStrike" cap="none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latin typeface="나눔고딕" pitchFamily="50" charset="-127"/>
                <a:ea typeface="나눔고딕" pitchFamily="50" charset="-127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1173808" y="3724672"/>
              <a:ext cx="8568952" cy="129614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 err="1" smtClean="0">
                  <a:ln>
                    <a:noFill/>
                  </a:ln>
                  <a:solidFill>
                    <a:srgbClr val="414141"/>
                  </a:solidFill>
                  <a:effectLst/>
                  <a:latin typeface="나눔고딕" pitchFamily="50" charset="-127"/>
                  <a:ea typeface="나눔고딕" pitchFamily="50" charset="-127"/>
                  <a:cs typeface="ヒラギノ角ゴ ProN W3" charset="0"/>
                  <a:sym typeface="Gill Sans Light" charset="0"/>
                </a:rPr>
                <a:t>usergrid</a:t>
              </a:r>
              <a:r>
                <a:rPr lang="en-US" altLang="ko-KR" sz="4000" dirty="0" smtClean="0">
                  <a:solidFill>
                    <a:srgbClr val="414141"/>
                  </a:solidFill>
                  <a:latin typeface="나눔고딕" pitchFamily="50" charset="-127"/>
                  <a:ea typeface="나눔고딕" pitchFamily="50" charset="-127"/>
                  <a:cs typeface="ヒラギノ角ゴ ProN W3" charset="0"/>
                </a:rPr>
                <a:t>-service</a:t>
              </a:r>
              <a:endParaRPr kumimoji="0" lang="ko-KR" altLang="en-US" sz="4000" b="0" i="0" u="none" strike="noStrike" cap="none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latin typeface="나눔고딕" pitchFamily="50" charset="-127"/>
                <a:ea typeface="나눔고딕" pitchFamily="50" charset="-127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173808" y="2212504"/>
              <a:ext cx="8568952" cy="129614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0" b="0" i="0" u="none" strike="noStrike" cap="none" normalizeH="0" baseline="0" dirty="0" err="1" smtClean="0">
                  <a:ln>
                    <a:noFill/>
                  </a:ln>
                  <a:solidFill>
                    <a:srgbClr val="414141"/>
                  </a:solidFill>
                  <a:effectLst/>
                  <a:latin typeface="나눔고딕" pitchFamily="50" charset="-127"/>
                  <a:ea typeface="나눔고딕" pitchFamily="50" charset="-127"/>
                  <a:cs typeface="ヒラギノ角ゴ ProN W3" charset="0"/>
                  <a:sym typeface="Gill Sans Light" charset="0"/>
                </a:rPr>
                <a:t>usergrid</a:t>
              </a:r>
              <a:r>
                <a:rPr lang="en-US" altLang="ko-KR" sz="4000" dirty="0" smtClean="0">
                  <a:solidFill>
                    <a:srgbClr val="414141"/>
                  </a:solidFill>
                  <a:latin typeface="나눔고딕" pitchFamily="50" charset="-127"/>
                  <a:ea typeface="나눔고딕" pitchFamily="50" charset="-127"/>
                  <a:cs typeface="ヒラギノ角ゴ ProN W3" charset="0"/>
                </a:rPr>
                <a:t>-rest</a:t>
              </a:r>
              <a:endParaRPr kumimoji="0" lang="ko-KR" altLang="en-US" sz="4000" b="0" i="0" u="none" strike="noStrike" cap="none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latin typeface="나눔고딕" pitchFamily="50" charset="-127"/>
                <a:ea typeface="나눔고딕" pitchFamily="50" charset="-127"/>
                <a:cs typeface="ヒラギノ角ゴ ProN W3" charset="0"/>
                <a:sym typeface="Gill Sans Light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9886776" y="2212504"/>
              <a:ext cx="1728192" cy="432048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4000" dirty="0" err="1" smtClean="0">
                  <a:solidFill>
                    <a:srgbClr val="414141"/>
                  </a:solidFill>
                  <a:latin typeface="나눔고딕" pitchFamily="50" charset="-127"/>
                  <a:ea typeface="나눔고딕" pitchFamily="50" charset="-127"/>
                  <a:cs typeface="ヒラギノ角ゴ ProN W3" charset="0"/>
                </a:rPr>
                <a:t>config</a:t>
              </a:r>
              <a:endParaRPr kumimoji="0" lang="ko-KR" altLang="en-US" sz="4000" b="0" i="0" u="none" strike="noStrike" cap="none" normalizeH="0" baseline="0" dirty="0" smtClean="0">
                <a:ln>
                  <a:noFill/>
                </a:ln>
                <a:solidFill>
                  <a:srgbClr val="414141"/>
                </a:solidFill>
                <a:effectLst/>
                <a:latin typeface="나눔고딕" pitchFamily="50" charset="-127"/>
                <a:ea typeface="나눔고딕" pitchFamily="50" charset="-127"/>
                <a:cs typeface="ヒラギノ角ゴ ProN W3" charset="0"/>
                <a:sym typeface="Gill Sans Light" charset="0"/>
              </a:endParaRPr>
            </a:p>
          </p:txBody>
        </p:sp>
      </p:grpSp>
      <p:sp>
        <p:nvSpPr>
          <p:cNvPr id="9" name="Rectangle 1"/>
          <p:cNvSpPr>
            <a:spLocks/>
          </p:cNvSpPr>
          <p:nvPr/>
        </p:nvSpPr>
        <p:spPr bwMode="auto">
          <a:xfrm>
            <a:off x="237704" y="1420416"/>
            <a:ext cx="12025039" cy="11521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lnSpc>
                <a:spcPct val="150000"/>
              </a:lnSpc>
              <a:defRPr/>
            </a:pPr>
            <a:r>
              <a:rPr lang="ko-KR" altLang="en-US" sz="48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아키텍쳐를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이해하지 못하면</a:t>
            </a:r>
            <a:r>
              <a:rPr lang="en-US" altLang="ko-KR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...</a:t>
            </a:r>
            <a:endParaRPr lang="en-US" altLang="ko-KR" sz="48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5" name="아래쪽 화살표 14"/>
          <p:cNvSpPr/>
          <p:nvPr/>
        </p:nvSpPr>
        <p:spPr bwMode="auto">
          <a:xfrm>
            <a:off x="5072863" y="3854833"/>
            <a:ext cx="792088" cy="864096"/>
          </a:xfrm>
          <a:prstGeom prst="downArrow">
            <a:avLst/>
          </a:prstGeom>
          <a:solidFill>
            <a:srgbClr val="FF6600"/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4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>
            <a:spLocks/>
          </p:cNvSpPr>
          <p:nvPr/>
        </p:nvSpPr>
        <p:spPr bwMode="auto">
          <a:xfrm>
            <a:off x="454024" y="1420813"/>
            <a:ext cx="12025039" cy="12237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1" algn="l">
              <a:lnSpc>
                <a:spcPct val="150000"/>
              </a:lnSpc>
              <a:defRPr/>
            </a:pPr>
            <a:r>
              <a:rPr lang="ko-KR" altLang="en-US" sz="4800" b="1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학원</a:t>
            </a:r>
            <a:r>
              <a:rPr lang="ko-KR" altLang="en-US" sz="4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의 커리큘럼</a:t>
            </a:r>
            <a:r>
              <a:rPr lang="en-US" altLang="ko-KR" sz="4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…</a:t>
            </a:r>
            <a:endParaRPr lang="en-US" altLang="ko-KR" sz="4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800895"/>
              </p:ext>
            </p:extLst>
          </p:nvPr>
        </p:nvGraphicFramePr>
        <p:xfrm>
          <a:off x="669752" y="2788568"/>
          <a:ext cx="11797119" cy="5976659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416481"/>
                <a:gridCol w="10380638"/>
              </a:tblGrid>
              <a:tr h="8285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ko-KR" sz="2800" kern="100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sz="2800" kern="0" dirty="0" err="1">
                          <a:solidFill>
                            <a:schemeClr val="bg1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과정명</a:t>
                      </a:r>
                      <a:endParaRPr lang="ko-KR" sz="2800" kern="100" dirty="0">
                        <a:solidFill>
                          <a:schemeClr val="bg1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>
                    <a:solidFill>
                      <a:schemeClr val="tx1"/>
                    </a:solidFill>
                  </a:tcPr>
                </a:tc>
              </a:tr>
              <a:tr h="735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endParaRPr lang="ko-KR" sz="280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C Programming I</a:t>
                      </a:r>
                      <a:endParaRPr lang="ko-KR" sz="28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</a:tr>
              <a:tr h="735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endParaRPr lang="ko-KR" sz="28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C++ Programming I</a:t>
                      </a:r>
                      <a:endParaRPr lang="ko-KR" sz="28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</a:tr>
              <a:tr h="735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endParaRPr lang="ko-KR" sz="280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Windows Programming</a:t>
                      </a:r>
                      <a:endParaRPr lang="ko-KR" sz="280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</a:tr>
              <a:tr h="735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endParaRPr lang="ko-KR" sz="280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Java Web Programming I</a:t>
                      </a:r>
                      <a:endParaRPr lang="ko-KR" sz="280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</a:tr>
              <a:tr h="735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endParaRPr lang="ko-KR" sz="280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Java Web Programming II</a:t>
                      </a:r>
                      <a:endParaRPr lang="ko-KR" sz="2800" kern="10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</a:tr>
              <a:tr h="735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endParaRPr lang="ko-KR" sz="28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Objective C</a:t>
                      </a:r>
                      <a:endParaRPr lang="ko-KR" sz="28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</a:tr>
              <a:tr h="735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endParaRPr lang="ko-KR" sz="28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kern="0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HybridWeb</a:t>
                      </a:r>
                      <a:r>
                        <a:rPr lang="en-US" sz="2800" kern="0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For Android</a:t>
                      </a:r>
                      <a:endParaRPr lang="ko-KR" sz="2800" kern="100" dirty="0">
                        <a:effectLst/>
                        <a:latin typeface="나눔고딕" pitchFamily="50" charset="-127"/>
                        <a:ea typeface="나눔고딕" pitchFamily="50" charset="-127"/>
                        <a:cs typeface="Times New Roman"/>
                      </a:endParaRPr>
                    </a:p>
                  </a:txBody>
                  <a:tcPr marL="68499" marR="68499" marT="0" marB="0"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31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7800" y="136525"/>
            <a:ext cx="840005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04 </a:t>
            </a:r>
            <a:r>
              <a:rPr lang="ko-KR" altLang="en-US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분석을 넘어 </a:t>
            </a:r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Contributing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2052" name="Picture 4" descr="http://1.bp.blogspot.com/_RO3XxDrf3t8/TVJxaTeW-DI/AAAAAAAAABU/VPghO41bPAc/s1600/conference+calling+service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1" y="1290255"/>
            <a:ext cx="13004799" cy="641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"/>
          <p:cNvSpPr>
            <a:spLocks/>
          </p:cNvSpPr>
          <p:nvPr/>
        </p:nvSpPr>
        <p:spPr bwMode="auto">
          <a:xfrm>
            <a:off x="0" y="5740896"/>
            <a:ext cx="12999708" cy="1368152"/>
          </a:xfrm>
          <a:prstGeom prst="rect">
            <a:avLst/>
          </a:prstGeom>
          <a:solidFill>
            <a:srgbClr val="000000"/>
          </a:solidFill>
          <a:ln w="12700">
            <a:noFill/>
            <a:miter lim="800000"/>
            <a:headEnd/>
            <a:tailEnd/>
          </a:ln>
        </p:spPr>
        <p:txBody>
          <a:bodyPr lIns="0" tIns="0" rIns="0" bIns="0" anchor="ctr" anchorCtr="0"/>
          <a:lstStyle/>
          <a:p>
            <a:pPr>
              <a:defRPr/>
            </a:pPr>
            <a:r>
              <a:rPr lang="ko-KR" altLang="en-US" sz="5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글로벌 네트워크</a:t>
            </a:r>
            <a:r>
              <a:rPr lang="en-US" altLang="ko-KR" sz="5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, </a:t>
            </a:r>
            <a:r>
              <a:rPr lang="ko-KR" altLang="en-US" sz="5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그리고 기회</a:t>
            </a:r>
            <a:r>
              <a:rPr lang="en-US" altLang="ko-KR" sz="54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54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9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"/>
          <p:cNvSpPr>
            <a:spLocks/>
          </p:cNvSpPr>
          <p:nvPr/>
        </p:nvSpPr>
        <p:spPr bwMode="auto">
          <a:xfrm>
            <a:off x="454025" y="1420813"/>
            <a:ext cx="11774488" cy="7993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200150" lvl="1" indent="-742950" algn="l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개발자가 되기까지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분석을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4800" b="1" dirty="0" smtClean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내가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48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요약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20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3309" y="1215995"/>
            <a:ext cx="11285715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ko-KR" altLang="en-US" sz="4800" b="1" dirty="0" err="1" smtClean="0">
                <a:latin typeface="나눔고딕" charset="-127"/>
                <a:ea typeface="나눔고딕" charset="-127"/>
              </a:rPr>
              <a:t>구글링</a:t>
            </a:r>
            <a:endParaRPr lang="ko-KR" altLang="en-US" sz="4800" b="1" dirty="0" smtClean="0">
              <a:latin typeface="나눔고딕" charset="-127"/>
              <a:ea typeface="나눔고딕" charset="-127"/>
            </a:endParaRPr>
          </a:p>
          <a:p>
            <a:pPr marL="742950" indent="-742950" algn="l">
              <a:lnSpc>
                <a:spcPct val="150000"/>
              </a:lnSpc>
              <a:buFontTx/>
              <a:buAutoNum type="arabicPeriod"/>
            </a:pPr>
            <a:r>
              <a:rPr lang="ko-KR" altLang="en-US" sz="4800" b="1" dirty="0" err="1" smtClean="0">
                <a:latin typeface="나눔고딕" charset="-127"/>
                <a:ea typeface="나눔고딕" charset="-127"/>
              </a:rPr>
              <a:t>오픈소스</a:t>
            </a:r>
            <a:r>
              <a:rPr lang="ko-KR" altLang="en-US" sz="4800" b="1" dirty="0" smtClean="0">
                <a:latin typeface="나눔고딕" charset="-127"/>
                <a:ea typeface="나눔고딕" charset="-127"/>
              </a:rPr>
              <a:t> 커뮤니티에서 프로젝트 찾기</a:t>
            </a:r>
            <a:endParaRPr lang="en-US" altLang="ko-KR" sz="4800" b="1" dirty="0" smtClean="0">
              <a:latin typeface="나눔고딕" charset="-127"/>
              <a:ea typeface="나눔고딕" charset="-127"/>
            </a:endParaRPr>
          </a:p>
          <a:p>
            <a:pPr marL="1200150" lvl="1" indent="-74295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3600" dirty="0" smtClean="0">
                <a:latin typeface="나눔고딕" charset="-127"/>
                <a:ea typeface="나눔고딕" charset="-127"/>
              </a:rPr>
              <a:t>The Apache Software Foundation(ASF)</a:t>
            </a:r>
            <a:endParaRPr lang="en-US" altLang="ko-KR" sz="3600" dirty="0">
              <a:latin typeface="나눔고딕" charset="-127"/>
              <a:ea typeface="나눔고딕" charset="-127"/>
            </a:endParaRPr>
          </a:p>
          <a:p>
            <a:pPr marL="1200150" lvl="1" indent="-74295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3600" dirty="0" err="1" smtClean="0">
                <a:latin typeface="나눔고딕" charset="-127"/>
                <a:ea typeface="나눔고딕" charset="-127"/>
              </a:rPr>
              <a:t>Jboss</a:t>
            </a:r>
            <a:endParaRPr lang="en-US" altLang="ko-KR" sz="3600" dirty="0" smtClean="0">
              <a:latin typeface="나눔고딕" charset="-127"/>
              <a:ea typeface="나눔고딕" charset="-127"/>
            </a:endParaRPr>
          </a:p>
          <a:p>
            <a:pPr marL="1200150" lvl="1" indent="-74295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3600" dirty="0" err="1" smtClean="0">
                <a:latin typeface="나눔고딕" charset="-127"/>
                <a:ea typeface="나눔고딕" charset="-127"/>
              </a:rPr>
              <a:t>GitHub</a:t>
            </a:r>
            <a:endParaRPr lang="en-US" altLang="ko-KR" sz="3600" dirty="0" smtClean="0">
              <a:latin typeface="나눔고딕" charset="-127"/>
              <a:ea typeface="나눔고딕" charset="-127"/>
            </a:endParaRPr>
          </a:p>
          <a:p>
            <a:pPr marL="1200150" lvl="1" indent="-74295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3600" dirty="0" err="1" smtClean="0">
                <a:latin typeface="나눔고딕" charset="-127"/>
                <a:ea typeface="나눔고딕" charset="-127"/>
              </a:rPr>
              <a:t>BitBucket</a:t>
            </a:r>
            <a:endParaRPr lang="en-US" altLang="ko-KR" sz="3600" dirty="0" smtClean="0">
              <a:latin typeface="나눔고딕" charset="-127"/>
              <a:ea typeface="나눔고딕" charset="-127"/>
            </a:endParaRPr>
          </a:p>
          <a:p>
            <a:pPr marL="1200150" lvl="1" indent="-74295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3600" dirty="0" smtClean="0">
                <a:latin typeface="나눔고딕" charset="-127"/>
                <a:ea typeface="나눔고딕" charset="-127"/>
              </a:rPr>
              <a:t>Google Code</a:t>
            </a:r>
          </a:p>
          <a:p>
            <a:pPr marL="1200150" lvl="1" indent="-74295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3600" dirty="0" err="1" smtClean="0">
                <a:latin typeface="나눔고딕" charset="-127"/>
                <a:ea typeface="나눔고딕" charset="-127"/>
              </a:rPr>
              <a:t>CodeProject</a:t>
            </a:r>
            <a:endParaRPr lang="en-US" altLang="ko-KR" sz="3600" dirty="0" smtClean="0">
              <a:latin typeface="나눔고딕" charset="-127"/>
              <a:ea typeface="나눔고딕" charset="-127"/>
            </a:endParaRPr>
          </a:p>
          <a:p>
            <a:pPr marL="1200150" lvl="1" indent="-74295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3600" dirty="0" err="1" smtClean="0">
                <a:latin typeface="나눔고딕" charset="-127"/>
                <a:ea typeface="나눔고딕" charset="-127"/>
              </a:rPr>
              <a:t>Sourceforge</a:t>
            </a:r>
            <a:endParaRPr lang="en-US" altLang="ko-KR" sz="3600" dirty="0" smtClean="0">
              <a:latin typeface="나눔고딕" charset="-127"/>
              <a:ea typeface="나눔고딕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05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프로젝트 찾기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3"/>
          <a:stretch/>
        </p:blipFill>
        <p:spPr bwMode="auto">
          <a:xfrm>
            <a:off x="690119" y="1492424"/>
            <a:ext cx="11643086" cy="7848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797209"/>
            <a:ext cx="13004800" cy="110799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lvl="1" algn="l"/>
            <a:r>
              <a:rPr lang="en-US" altLang="ko-KR" sz="66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http://findbestopensource.com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596880"/>
            <a:ext cx="13004800" cy="1200329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lvl="1" algn="l"/>
            <a:r>
              <a:rPr lang="en-US" altLang="ko-KR" sz="7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Best Open Source</a:t>
            </a:r>
            <a:r>
              <a:rPr lang="ko-KR" altLang="en-US" sz="7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소개</a:t>
            </a:r>
            <a:endParaRPr lang="en-US" altLang="ko-KR" sz="7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05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프로젝트 찾기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2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9" y="1557338"/>
            <a:ext cx="11428905" cy="7725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6830308"/>
            <a:ext cx="13004800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lvl="1" algn="l"/>
            <a:r>
              <a:rPr lang="en-US" altLang="ko-KR" sz="7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    </a:t>
            </a:r>
            <a:r>
              <a:rPr lang="en-US" altLang="ko-KR" sz="7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https://www.ohloh.net/</a:t>
            </a:r>
            <a:endParaRPr lang="en-US" altLang="ko-KR" sz="72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668888"/>
            <a:ext cx="13004800" cy="1200329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marL="0" lvl="1" algn="l"/>
            <a:r>
              <a:rPr lang="ko-KR" altLang="en-US" sz="7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      </a:t>
            </a:r>
            <a:r>
              <a:rPr lang="ko-KR" altLang="en-US" sz="72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7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랭킹</a:t>
            </a:r>
            <a:endParaRPr lang="en-US" altLang="ko-KR" sz="7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05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프로젝트 찾기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61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0170" y="1519214"/>
            <a:ext cx="6603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 dirty="0" smtClean="0"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5400" dirty="0" err="1" smtClean="0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5400" dirty="0" smtClean="0">
                <a:latin typeface="나눔고딕" pitchFamily="50" charset="-127"/>
                <a:ea typeface="나눔고딕" pitchFamily="50" charset="-127"/>
              </a:rPr>
              <a:t> 검색결과 개수</a:t>
            </a:r>
            <a:endParaRPr lang="en-US" altLang="ko-KR" sz="54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046" y="3448040"/>
            <a:ext cx="11883061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 bwMode="auto">
          <a:xfrm>
            <a:off x="3144814" y="6305560"/>
            <a:ext cx="9358378" cy="92869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05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프로젝트 찾기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0170" y="1519214"/>
            <a:ext cx="9640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 dirty="0" smtClean="0">
                <a:latin typeface="나눔고딕OTF" pitchFamily="34" charset="-127"/>
                <a:ea typeface="나눔고딕OTF" pitchFamily="34" charset="-127"/>
              </a:rPr>
              <a:t>2. </a:t>
            </a:r>
            <a:r>
              <a:rPr lang="ko-KR" altLang="en-US" sz="5400" dirty="0" err="1" smtClean="0">
                <a:latin typeface="나눔고딕" pitchFamily="50" charset="-127"/>
                <a:ea typeface="나눔고딕" pitchFamily="50" charset="-127"/>
              </a:rPr>
              <a:t>구글</a:t>
            </a:r>
            <a:r>
              <a:rPr lang="ko-KR" altLang="en-US" sz="5400" dirty="0" smtClean="0">
                <a:latin typeface="나눔고딕OTF" pitchFamily="34" charset="-127"/>
                <a:ea typeface="나눔고딕OTF" pitchFamily="34" charset="-127"/>
              </a:rPr>
              <a:t> </a:t>
            </a:r>
            <a:r>
              <a:rPr lang="ko-KR" altLang="en-US" sz="5400" dirty="0" err="1" smtClean="0">
                <a:latin typeface="나눔고딕OTF" pitchFamily="34" charset="-127"/>
                <a:ea typeface="나눔고딕OTF" pitchFamily="34" charset="-127"/>
              </a:rPr>
              <a:t>트랜드</a:t>
            </a:r>
            <a:r>
              <a:rPr lang="ko-KR" altLang="en-US" sz="5400" dirty="0" smtClean="0">
                <a:latin typeface="나눔고딕OTF" pitchFamily="34" charset="-127"/>
                <a:ea typeface="나눔고딕OTF" pitchFamily="34" charset="-127"/>
              </a:rPr>
              <a:t> </a:t>
            </a:r>
            <a:r>
              <a:rPr lang="en-US" altLang="ko-KR" sz="5400" dirty="0" smtClean="0">
                <a:latin typeface="나눔고딕OTF" pitchFamily="34" charset="-127"/>
                <a:ea typeface="나눔고딕OTF" pitchFamily="34" charset="-127"/>
              </a:rPr>
              <a:t>( </a:t>
            </a:r>
            <a:r>
              <a:rPr lang="ko-KR" altLang="en-US" sz="5400" dirty="0" smtClean="0">
                <a:latin typeface="나눔고딕OTF" pitchFamily="34" charset="-127"/>
                <a:ea typeface="나눔고딕OTF" pitchFamily="34" charset="-127"/>
              </a:rPr>
              <a:t>프로젝트 비교 </a:t>
            </a:r>
            <a:r>
              <a:rPr lang="en-US" altLang="ko-KR" sz="5400" dirty="0" smtClean="0">
                <a:latin typeface="나눔고딕OTF" pitchFamily="34" charset="-127"/>
                <a:ea typeface="나눔고딕OTF" pitchFamily="34" charset="-127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05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프로젝트 찾기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"/>
          <a:stretch/>
        </p:blipFill>
        <p:spPr bwMode="auto">
          <a:xfrm>
            <a:off x="0" y="2471385"/>
            <a:ext cx="1300480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 bwMode="auto">
          <a:xfrm>
            <a:off x="8590632" y="3508648"/>
            <a:ext cx="1944216" cy="936104"/>
          </a:xfrm>
          <a:prstGeom prst="roundRect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svn</a:t>
            </a:r>
            <a:endParaRPr kumimoji="0" lang="ko-KR" altLang="en-US" sz="4200" b="0" i="0" u="none" strike="noStrike" cap="none" normalizeH="0" baseline="0" dirty="0" smtClean="0">
              <a:ln>
                <a:noFill/>
              </a:ln>
              <a:solidFill>
                <a:srgbClr val="414141"/>
              </a:solidFill>
              <a:effectLst/>
              <a:latin typeface="나눔고딕" pitchFamily="50" charset="-127"/>
              <a:ea typeface="나눔고딕" pitchFamily="50" charset="-127"/>
              <a:sym typeface="Gill Sans Light" charset="0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0687248" y="3508648"/>
            <a:ext cx="1944216" cy="936104"/>
          </a:xfrm>
          <a:prstGeom prst="roundRect">
            <a:avLst/>
          </a:prstGeom>
          <a:solidFill>
            <a:srgbClr val="F1502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git</a:t>
            </a:r>
            <a:endParaRPr kumimoji="0" lang="ko-KR" altLang="en-US" sz="4200" b="0" i="0" u="none" strike="noStrike" cap="none" normalizeH="0" baseline="0" dirty="0" smtClean="0">
              <a:ln>
                <a:noFill/>
              </a:ln>
              <a:solidFill>
                <a:srgbClr val="414141"/>
              </a:solidFill>
              <a:effectLst/>
              <a:latin typeface="나눔고딕" pitchFamily="50" charset="-127"/>
              <a:ea typeface="나눔고딕" pitchFamily="50" charset="-127"/>
              <a:sym typeface="Gill Sans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0170" y="1519214"/>
            <a:ext cx="75184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 dirty="0" smtClean="0"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en-US" altLang="ko-KR" sz="5400" dirty="0" err="1" smtClean="0">
                <a:latin typeface="나눔고딕" pitchFamily="50" charset="-127"/>
                <a:ea typeface="나눔고딕" pitchFamily="50" charset="-127"/>
              </a:rPr>
              <a:t>StackOverflow</a:t>
            </a:r>
            <a:r>
              <a:rPr lang="en-US" altLang="ko-KR" sz="5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5400" dirty="0" smtClean="0">
                <a:latin typeface="나눔고딕" pitchFamily="50" charset="-127"/>
                <a:ea typeface="나눔고딕" pitchFamily="50" charset="-127"/>
              </a:rPr>
              <a:t>횟수</a:t>
            </a:r>
            <a:endParaRPr lang="en-US" altLang="ko-KR" sz="5400" dirty="0" smtClean="0"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en-US" altLang="ko-KR" sz="5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5400" dirty="0" smtClean="0"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en-US" altLang="ko-KR" sz="40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4000" dirty="0" smtClean="0">
                <a:latin typeface="나눔고딕" pitchFamily="50" charset="-127"/>
                <a:ea typeface="나눔고딕" pitchFamily="50" charset="-127"/>
                <a:hlinkClick r:id="rId2"/>
              </a:rPr>
              <a:t>http://stackoverflow.com</a:t>
            </a:r>
            <a:r>
              <a:rPr lang="en-US" altLang="ko-KR" sz="4000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40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0818" name="Picture 2"/>
          <p:cNvPicPr>
            <a:picLocks noChangeAspect="1" noChangeArrowheads="1"/>
          </p:cNvPicPr>
          <p:nvPr/>
        </p:nvPicPr>
        <p:blipFill>
          <a:blip r:embed="rId3"/>
          <a:srcRect b="28462"/>
          <a:stretch>
            <a:fillRect/>
          </a:stretch>
        </p:blipFill>
        <p:spPr bwMode="auto">
          <a:xfrm>
            <a:off x="155390" y="3352823"/>
            <a:ext cx="12849410" cy="627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 bwMode="auto">
          <a:xfrm>
            <a:off x="9670752" y="4012704"/>
            <a:ext cx="2736304" cy="230425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rgbClr val="41414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05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프로젝트 찾기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0170" y="1519214"/>
            <a:ext cx="11298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5400" dirty="0" smtClean="0"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5400" dirty="0" smtClean="0"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en-US" altLang="ko-KR" sz="5400" dirty="0" smtClean="0">
                <a:latin typeface="나눔고딕" pitchFamily="50" charset="-127"/>
                <a:ea typeface="나눔고딕" pitchFamily="50" charset="-127"/>
              </a:rPr>
              <a:t>WIKI, </a:t>
            </a:r>
            <a:r>
              <a:rPr lang="ko-KR" altLang="en-US" sz="5400" dirty="0" smtClean="0">
                <a:latin typeface="나눔고딕" pitchFamily="50" charset="-127"/>
                <a:ea typeface="나눔고딕" pitchFamily="50" charset="-127"/>
              </a:rPr>
              <a:t>소스코드 주석의 질</a:t>
            </a:r>
            <a:endParaRPr lang="en-US" altLang="ko-KR" sz="54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91842" name="Picture 2"/>
          <p:cNvPicPr>
            <a:picLocks noChangeAspect="1" noChangeArrowheads="1"/>
          </p:cNvPicPr>
          <p:nvPr/>
        </p:nvPicPr>
        <p:blipFill rotWithShape="1">
          <a:blip r:embed="rId2"/>
          <a:srcRect r="23220" b="35932"/>
          <a:stretch/>
        </p:blipFill>
        <p:spPr bwMode="auto">
          <a:xfrm>
            <a:off x="20916" y="2572544"/>
            <a:ext cx="12857631" cy="727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77800" y="136525"/>
            <a:ext cx="7411003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05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 프로젝트 찾기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1"/>
          <p:cNvSpPr>
            <a:spLocks/>
          </p:cNvSpPr>
          <p:nvPr/>
        </p:nvSpPr>
        <p:spPr bwMode="auto">
          <a:xfrm>
            <a:off x="454025" y="1420813"/>
            <a:ext cx="11774488" cy="7993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200150" lvl="1" indent="-742950" algn="l">
              <a:lnSpc>
                <a:spcPct val="150000"/>
              </a:lnSpc>
              <a:buFontTx/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개발자가 되기까지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FontTx/>
              <a:buAutoNum type="arabicPeriod"/>
              <a:defRPr/>
            </a:pP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대하는 자세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분석을 </a:t>
            </a:r>
            <a:r>
              <a:rPr lang="ko-KR" altLang="en-US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넘어 </a:t>
            </a:r>
            <a:r>
              <a:rPr lang="en-US" altLang="ko-KR" sz="4800" dirty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Contributing</a:t>
            </a:r>
            <a:r>
              <a:rPr lang="en-US" altLang="ko-KR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dirty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4800" dirty="0" err="1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</a:t>
            </a: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프로젝트 찾기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내가 </a:t>
            </a:r>
            <a:r>
              <a:rPr lang="ko-KR" altLang="en-US" sz="48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직접 </a:t>
            </a:r>
            <a:r>
              <a:rPr lang="ko-KR" altLang="en-US" sz="4800" b="1" dirty="0" err="1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오픈소스를</a:t>
            </a:r>
            <a:r>
              <a:rPr lang="en-US" altLang="ko-KR" sz="48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</a:t>
            </a:r>
            <a:endParaRPr lang="en-US" altLang="ko-KR" sz="48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marL="1200150" lvl="1" indent="-742950" algn="l">
              <a:lnSpc>
                <a:spcPct val="150000"/>
              </a:lnSpc>
              <a:buAutoNum type="arabicPeriod"/>
              <a:defRPr/>
            </a:pPr>
            <a:r>
              <a:rPr lang="ko-KR" altLang="en-US" sz="4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요약</a:t>
            </a:r>
            <a:endParaRPr lang="en-US" altLang="ko-KR" sz="4800" dirty="0" smtClean="0">
              <a:solidFill>
                <a:schemeClr val="tx1">
                  <a:lumMod val="40000"/>
                  <a:lumOff val="60000"/>
                </a:schemeClr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430170" y="233498"/>
            <a:ext cx="1157368" cy="81253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목차</a:t>
            </a:r>
            <a:endParaRPr lang="en-US" altLang="ko-KR" sz="54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2.staticflickr.com/1137/547622872_85fc19948c_o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67"/>
          <a:stretch/>
        </p:blipFill>
        <p:spPr bwMode="auto">
          <a:xfrm>
            <a:off x="0" y="1276400"/>
            <a:ext cx="13004800" cy="852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94" y="4156720"/>
            <a:ext cx="13002205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 anchorCtr="0">
            <a:spAutoFit/>
          </a:bodyPr>
          <a:lstStyle/>
          <a:p>
            <a:pPr marL="0" lvl="1"/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취업에</a:t>
            </a:r>
            <a:r>
              <a:rPr lang="en-US" altLang="ko-KR" sz="7200" b="1" dirty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 </a:t>
            </a:r>
            <a:r>
              <a:rPr lang="ko-KR" altLang="en-US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성공</a:t>
            </a:r>
            <a:r>
              <a:rPr lang="en-US" altLang="ko-KR" sz="7200" b="1" dirty="0" smtClean="0">
                <a:solidFill>
                  <a:srgbClr val="FFFF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!!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7800" y="136525"/>
            <a:ext cx="5907386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01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개발자가 되기까지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37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7800" y="1636440"/>
            <a:ext cx="12517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만들고 싶은 것들 만들고 공개</a:t>
            </a:r>
            <a:r>
              <a:rPr lang="en-US" altLang="ko-KR" sz="72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en-US" altLang="ko-KR" sz="72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7800" y="136525"/>
            <a:ext cx="6920484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06 </a:t>
            </a:r>
            <a:r>
              <a:rPr lang="ko-KR" altLang="en-US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내가 직접 </a:t>
            </a:r>
            <a:r>
              <a:rPr lang="ko-KR" altLang="en-US" sz="4800" dirty="0" err="1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오픈소스를</a:t>
            </a:r>
            <a:r>
              <a:rPr lang="en-US" altLang="ko-KR" sz="48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  <a:sym typeface="나눔고딕OTF" charset="-127"/>
              </a:rPr>
              <a:t>!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28" y="3004592"/>
            <a:ext cx="5857875" cy="6162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286" y="2932250"/>
            <a:ext cx="7026894" cy="62816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1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/>
        </p:nvSpPr>
        <p:spPr bwMode="auto">
          <a:xfrm>
            <a:off x="0" y="1276401"/>
            <a:ext cx="13004800" cy="7776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 anchorCtr="0"/>
          <a:lstStyle/>
          <a:p>
            <a:pPr lvl="1">
              <a:lnSpc>
                <a:spcPct val="150000"/>
              </a:lnSpc>
              <a:defRPr/>
            </a:pPr>
            <a:r>
              <a:rPr lang="ko-KR" altLang="en-US" sz="10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나의 </a:t>
            </a:r>
            <a:r>
              <a:rPr lang="ko-KR" altLang="en-US" sz="10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삶</a:t>
            </a:r>
            <a:r>
              <a:rPr lang="ko-KR" altLang="en-US" sz="10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과 주변의 </a:t>
            </a:r>
            <a:r>
              <a:rPr lang="ko-KR" altLang="en-US" sz="10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삶</a:t>
            </a:r>
            <a:r>
              <a:rPr lang="ko-KR" altLang="en-US" sz="10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을</a:t>
            </a:r>
            <a:endParaRPr lang="en-US" altLang="ko-KR" sz="10000" b="1" dirty="0" smtClean="0">
              <a:solidFill>
                <a:srgbClr val="0070C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0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기술로 변화</a:t>
            </a:r>
            <a:r>
              <a:rPr lang="ko-KR" altLang="en-US" sz="10000" b="1" dirty="0" smtClean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시키는 개발자</a:t>
            </a:r>
            <a:endParaRPr lang="en-US" altLang="ko-KR" sz="10000" b="1" dirty="0" smtClean="0">
              <a:solidFill>
                <a:srgbClr val="0070C0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7800" y="136525"/>
            <a:ext cx="3586238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ko-KR" altLang="en-US" sz="4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좋은 개발자</a:t>
            </a:r>
            <a:r>
              <a:rPr lang="en-US" altLang="ko-KR" sz="4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sym typeface="나눔고딕OTF" pitchFamily="34" charset="-127"/>
              </a:rPr>
              <a:t>?</a:t>
            </a:r>
            <a:endParaRPr lang="en-US" altLang="ko-KR" sz="48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  <a:sym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11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597744" y="1996480"/>
            <a:ext cx="11962301" cy="1200329"/>
            <a:chOff x="656889" y="2950234"/>
            <a:chExt cx="11962301" cy="1200329"/>
          </a:xfrm>
        </p:grpSpPr>
        <p:grpSp>
          <p:nvGrpSpPr>
            <p:cNvPr id="2" name="그룹 1"/>
            <p:cNvGrpSpPr/>
            <p:nvPr/>
          </p:nvGrpSpPr>
          <p:grpSpPr>
            <a:xfrm>
              <a:off x="656889" y="3076600"/>
              <a:ext cx="936104" cy="936104"/>
              <a:chOff x="1712640" y="3270582"/>
              <a:chExt cx="360040" cy="36004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1712640" y="3270582"/>
                <a:ext cx="360040" cy="360040"/>
              </a:xfrm>
              <a:prstGeom prst="ellipse">
                <a:avLst/>
              </a:prstGeom>
              <a:solidFill>
                <a:srgbClr val="F0512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pic>
            <p:nvPicPr>
              <p:cNvPr id="14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12082" y="3381375"/>
                <a:ext cx="171450" cy="142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1" name="직사각형 20"/>
            <p:cNvSpPr/>
            <p:nvPr/>
          </p:nvSpPr>
          <p:spPr>
            <a:xfrm>
              <a:off x="1987753" y="2950234"/>
              <a:ext cx="10631437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ko-KR" altLang="en-US" sz="7200" dirty="0" err="1">
                  <a:latin typeface="나눔고딕" pitchFamily="50" charset="-127"/>
                  <a:ea typeface="나눔고딕" pitchFamily="50" charset="-127"/>
                </a:rPr>
                <a:t>관심있는</a:t>
              </a:r>
              <a:r>
                <a:rPr lang="ko-KR" altLang="en-US" sz="72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200" b="1" dirty="0" err="1">
                  <a:solidFill>
                    <a:srgbClr val="00CC66"/>
                  </a:solidFill>
                  <a:latin typeface="나눔고딕" pitchFamily="50" charset="-127"/>
                  <a:ea typeface="나눔고딕" pitchFamily="50" charset="-127"/>
                </a:rPr>
                <a:t>오픈소스를</a:t>
              </a:r>
              <a:r>
                <a:rPr lang="ko-KR" altLang="en-US" sz="7200" b="1" dirty="0">
                  <a:solidFill>
                    <a:srgbClr val="00CC66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200" b="1" dirty="0" smtClean="0">
                  <a:solidFill>
                    <a:srgbClr val="00CC66"/>
                  </a:solidFill>
                  <a:latin typeface="나눔고딕" pitchFamily="50" charset="-127"/>
                  <a:ea typeface="나눔고딕" pitchFamily="50" charset="-127"/>
                </a:rPr>
                <a:t>선정</a:t>
              </a:r>
              <a:endParaRPr lang="en-US" altLang="ko-KR" sz="7200" dirty="0">
                <a:solidFill>
                  <a:srgbClr val="00CC66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90920" y="3460447"/>
            <a:ext cx="11126499" cy="1200329"/>
            <a:chOff x="656889" y="2950234"/>
            <a:chExt cx="11126499" cy="1200329"/>
          </a:xfrm>
        </p:grpSpPr>
        <p:grpSp>
          <p:nvGrpSpPr>
            <p:cNvPr id="26" name="그룹 25"/>
            <p:cNvGrpSpPr/>
            <p:nvPr/>
          </p:nvGrpSpPr>
          <p:grpSpPr>
            <a:xfrm>
              <a:off x="656889" y="3076600"/>
              <a:ext cx="936104" cy="936104"/>
              <a:chOff x="1712640" y="3270582"/>
              <a:chExt cx="360040" cy="360040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1712640" y="3270582"/>
                <a:ext cx="360040" cy="360040"/>
              </a:xfrm>
              <a:prstGeom prst="ellipse">
                <a:avLst/>
              </a:prstGeom>
              <a:solidFill>
                <a:srgbClr val="F0512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12082" y="3381375"/>
                <a:ext cx="171450" cy="142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7" name="직사각형 26"/>
            <p:cNvSpPr/>
            <p:nvPr/>
          </p:nvSpPr>
          <p:spPr>
            <a:xfrm>
              <a:off x="1940149" y="2950234"/>
              <a:ext cx="984323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7200" dirty="0">
                  <a:latin typeface="나눔고딕" pitchFamily="50" charset="-127"/>
                  <a:ea typeface="나눔고딕" pitchFamily="50" charset="-127"/>
                </a:rPr>
                <a:t>해당 소스를 </a:t>
              </a:r>
              <a:r>
                <a:rPr lang="ko-KR" altLang="en-US" sz="7200" b="1" dirty="0" err="1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빌드</a:t>
              </a:r>
              <a:r>
                <a:rPr lang="en-US" altLang="ko-KR" sz="7200" b="1" dirty="0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7200" b="1" dirty="0" smtClean="0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실행</a:t>
              </a:r>
              <a:endParaRPr lang="en-US" altLang="ko-KR" sz="7200" dirty="0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 bwMode="auto">
          <a:xfrm>
            <a:off x="0" y="0"/>
            <a:ext cx="13004800" cy="12764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42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 Light" charset="0"/>
              <a:ea typeface="ヒラギノ角ゴ ProN W3" charset="0"/>
              <a:cs typeface="ヒラギノ角ゴ ProN W3" charset="0"/>
              <a:sym typeface="Gill Sans Light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57017"/>
            <a:ext cx="13004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0" b="1" dirty="0" err="1" smtClean="0">
                <a:solidFill>
                  <a:srgbClr val="FF000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오픈소스</a:t>
            </a:r>
            <a:r>
              <a:rPr lang="ko-KR" altLang="en-US" sz="6000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로</a:t>
            </a:r>
            <a:r>
              <a:rPr lang="ko-KR" altLang="en-US" sz="6000" dirty="0" smtClean="0">
                <a:solidFill>
                  <a:schemeClr val="tx1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 </a:t>
            </a:r>
            <a:r>
              <a:rPr lang="ko-KR" altLang="en-US" sz="8000" b="1" dirty="0" err="1" smtClean="0">
                <a:solidFill>
                  <a:srgbClr val="FF000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공부</a:t>
            </a:r>
            <a:r>
              <a:rPr lang="ko-KR" altLang="en-US" sz="8000" b="1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도전</a:t>
            </a:r>
            <a:r>
              <a:rPr lang="ko-KR" altLang="en-US" sz="7200" dirty="0" err="1" smtClean="0">
                <a:solidFill>
                  <a:schemeClr val="tx1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해보세요</a:t>
            </a:r>
            <a:r>
              <a:rPr lang="en-US" altLang="ko-KR" sz="7200" dirty="0">
                <a:solidFill>
                  <a:schemeClr val="tx1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!</a:t>
            </a:r>
            <a:endParaRPr lang="ko-KR" altLang="en-US" sz="8000" dirty="0">
              <a:latin typeface="나눔고딕" charset="-127"/>
              <a:ea typeface="나눔고딕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97744" y="4918365"/>
            <a:ext cx="11126499" cy="1200329"/>
            <a:chOff x="656889" y="2950234"/>
            <a:chExt cx="11126499" cy="1200329"/>
          </a:xfrm>
        </p:grpSpPr>
        <p:grpSp>
          <p:nvGrpSpPr>
            <p:cNvPr id="32" name="그룹 31"/>
            <p:cNvGrpSpPr/>
            <p:nvPr/>
          </p:nvGrpSpPr>
          <p:grpSpPr>
            <a:xfrm>
              <a:off x="656889" y="3076600"/>
              <a:ext cx="936104" cy="936104"/>
              <a:chOff x="1712640" y="3270582"/>
              <a:chExt cx="360040" cy="36004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1712640" y="3270582"/>
                <a:ext cx="360040" cy="360040"/>
              </a:xfrm>
              <a:prstGeom prst="ellipse">
                <a:avLst/>
              </a:prstGeom>
              <a:solidFill>
                <a:srgbClr val="F0512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12082" y="3381375"/>
                <a:ext cx="171450" cy="142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3" name="직사각형 32"/>
            <p:cNvSpPr/>
            <p:nvPr/>
          </p:nvSpPr>
          <p:spPr>
            <a:xfrm>
              <a:off x="1940149" y="2950234"/>
              <a:ext cx="984323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7200" b="1" dirty="0" err="1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아키텍쳐</a:t>
              </a:r>
              <a:r>
                <a:rPr lang="ko-KR" altLang="en-US" sz="72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200" dirty="0" smtClean="0">
                  <a:latin typeface="나눔고딕" pitchFamily="50" charset="-127"/>
                  <a:ea typeface="나눔고딕" pitchFamily="50" charset="-127"/>
                </a:rPr>
                <a:t>분석</a:t>
              </a:r>
              <a:endParaRPr lang="en-US" altLang="ko-KR" sz="7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97744" y="6388968"/>
            <a:ext cx="11126499" cy="1200329"/>
            <a:chOff x="656889" y="2950234"/>
            <a:chExt cx="11126499" cy="1200329"/>
          </a:xfrm>
        </p:grpSpPr>
        <p:grpSp>
          <p:nvGrpSpPr>
            <p:cNvPr id="37" name="그룹 36"/>
            <p:cNvGrpSpPr/>
            <p:nvPr/>
          </p:nvGrpSpPr>
          <p:grpSpPr>
            <a:xfrm>
              <a:off x="656889" y="3076600"/>
              <a:ext cx="936104" cy="936104"/>
              <a:chOff x="1712640" y="3270582"/>
              <a:chExt cx="360040" cy="360040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1712640" y="3270582"/>
                <a:ext cx="360040" cy="360040"/>
              </a:xfrm>
              <a:prstGeom prst="ellipse">
                <a:avLst/>
              </a:prstGeom>
              <a:solidFill>
                <a:srgbClr val="F0512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" pitchFamily="50" charset="-127"/>
                  <a:ea typeface="나눔고딕" pitchFamily="50" charset="-127"/>
                  <a:cs typeface="+mn-cs"/>
                </a:endParaRPr>
              </a:p>
            </p:txBody>
          </p:sp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12082" y="3381375"/>
                <a:ext cx="171450" cy="142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8" name="직사각형 37"/>
            <p:cNvSpPr/>
            <p:nvPr/>
          </p:nvSpPr>
          <p:spPr>
            <a:xfrm>
              <a:off x="1940149" y="2950234"/>
              <a:ext cx="984323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7200" b="1" dirty="0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클래스</a:t>
              </a:r>
              <a:r>
                <a:rPr lang="en-US" altLang="ko-KR" sz="7200" b="1" dirty="0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7200" b="1" dirty="0" err="1">
                  <a:solidFill>
                    <a:srgbClr val="0070C0"/>
                  </a:solidFill>
                  <a:latin typeface="나눔고딕" pitchFamily="50" charset="-127"/>
                  <a:ea typeface="나눔고딕" pitchFamily="50" charset="-127"/>
                </a:rPr>
                <a:t>메소드</a:t>
              </a:r>
              <a:r>
                <a:rPr lang="ko-KR" altLang="en-US" sz="7200" b="1" dirty="0">
                  <a:solidFill>
                    <a:srgbClr val="FF990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2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분석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52088" y="7924943"/>
            <a:ext cx="12134611" cy="1200329"/>
            <a:chOff x="656889" y="2950234"/>
            <a:chExt cx="11126499" cy="1200329"/>
          </a:xfrm>
        </p:grpSpPr>
        <p:grpSp>
          <p:nvGrpSpPr>
            <p:cNvPr id="42" name="그룹 41"/>
            <p:cNvGrpSpPr/>
            <p:nvPr/>
          </p:nvGrpSpPr>
          <p:grpSpPr>
            <a:xfrm>
              <a:off x="656889" y="3076600"/>
              <a:ext cx="936104" cy="936104"/>
              <a:chOff x="1712640" y="3270582"/>
              <a:chExt cx="360040" cy="360040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1712640" y="3270582"/>
                <a:ext cx="360040" cy="360040"/>
              </a:xfrm>
              <a:prstGeom prst="ellipse">
                <a:avLst/>
              </a:prstGeom>
              <a:solidFill>
                <a:srgbClr val="F05125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Rounded Bold" pitchFamily="34" charset="0"/>
                  <a:ea typeface="돋움"/>
                  <a:cs typeface="+mn-cs"/>
                </a:endParaRPr>
              </a:p>
            </p:txBody>
          </p:sp>
          <p:pic>
            <p:nvPicPr>
              <p:cNvPr id="45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812082" y="3381375"/>
                <a:ext cx="171450" cy="142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3" name="직사각형 42"/>
            <p:cNvSpPr/>
            <p:nvPr/>
          </p:nvSpPr>
          <p:spPr>
            <a:xfrm>
              <a:off x="1940149" y="2950234"/>
              <a:ext cx="984323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6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사용자를 </a:t>
              </a:r>
              <a:r>
                <a:rPr lang="ko-KR" altLang="en-US" sz="6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넘어</a:t>
              </a:r>
              <a:r>
                <a:rPr lang="en-US" altLang="ko-KR" sz="6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</a:t>
              </a:r>
              <a:r>
                <a:rPr lang="en-US" altLang="ko-KR" sz="7200" b="1" dirty="0" smtClean="0">
                  <a:solidFill>
                    <a:srgbClr val="F15023"/>
                  </a:solidFill>
                  <a:latin typeface="나눔고딕" pitchFamily="50" charset="-127"/>
                  <a:ea typeface="나눔고딕" pitchFamily="50" charset="-127"/>
                </a:rPr>
                <a:t>Contributing!</a:t>
              </a:r>
              <a:endParaRPr lang="en-US" altLang="ko-KR" sz="7200" b="1" dirty="0">
                <a:solidFill>
                  <a:srgbClr val="F1502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63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75910"/>
    </mc:Choice>
    <mc:Fallback xmlns="">
      <p:transition advTm="75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669752" y="1792411"/>
            <a:ext cx="11647090" cy="66479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6000" u="sng" dirty="0" smtClean="0">
                <a:solidFill>
                  <a:srgbClr val="3F3F3F"/>
                </a:solidFill>
                <a:latin typeface="나눔고딕" charset="-127"/>
                <a:ea typeface="나눔고딕" charset="-127"/>
                <a:sym typeface="Helvetica Neue Bold Condensed" charset="0"/>
              </a:rPr>
              <a:t>Q&amp;A</a:t>
            </a:r>
            <a:endParaRPr lang="en-US" altLang="ko-KR" sz="6000" dirty="0">
              <a:solidFill>
                <a:srgbClr val="3F3F3F"/>
              </a:solidFill>
              <a:latin typeface="나눔고딕" charset="-127"/>
              <a:ea typeface="나눔고딕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ko-KR" altLang="en-US" sz="6000" b="1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질의응답</a:t>
            </a:r>
            <a:endParaRPr lang="en-US" altLang="ko-KR" sz="6000" b="1" dirty="0" smtClean="0">
              <a:solidFill>
                <a:srgbClr val="808080"/>
              </a:solidFill>
              <a:latin typeface="나눔고딕" charset="-127"/>
              <a:ea typeface="나눔고딕" charset="-127"/>
              <a:sym typeface="나눔고딕OTF" pitchFamily="34" charset="-127"/>
            </a:endParaRPr>
          </a:p>
          <a:p>
            <a:pPr algn="l">
              <a:lnSpc>
                <a:spcPct val="120000"/>
              </a:lnSpc>
            </a:pPr>
            <a:endParaRPr lang="en-US" altLang="ko-KR" sz="6000" b="1" dirty="0" smtClean="0">
              <a:solidFill>
                <a:srgbClr val="808080"/>
              </a:solidFill>
              <a:latin typeface="나눔고딕" charset="-127"/>
              <a:ea typeface="나눔고딕" charset="-127"/>
              <a:sym typeface="나눔고딕OTF" pitchFamily="34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6000" b="1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Twitter : </a:t>
            </a:r>
            <a:r>
              <a:rPr lang="en-US" altLang="ko-KR" sz="6000" b="1" dirty="0" smtClean="0">
                <a:solidFill>
                  <a:srgbClr val="FF0000"/>
                </a:solidFill>
                <a:latin typeface="나눔고딕" charset="-127"/>
                <a:ea typeface="나눔고딕" charset="-127"/>
              </a:rPr>
              <a:t>@</a:t>
            </a:r>
            <a:r>
              <a:rPr lang="en-US" altLang="ko-KR" sz="6000" b="1" dirty="0" err="1" smtClean="0">
                <a:solidFill>
                  <a:srgbClr val="FF0000"/>
                </a:solidFill>
                <a:latin typeface="나눔고딕" charset="-127"/>
                <a:ea typeface="나눔고딕" charset="-127"/>
              </a:rPr>
              <a:t>geekbeast</a:t>
            </a:r>
            <a:endParaRPr lang="en-US" altLang="ko-KR" sz="6000" b="1" dirty="0" smtClean="0">
              <a:solidFill>
                <a:srgbClr val="FF0000"/>
              </a:solidFill>
              <a:latin typeface="나눔고딕" charset="-127"/>
              <a:ea typeface="나눔고딕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6000" b="1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Mail : </a:t>
            </a:r>
            <a:r>
              <a:rPr lang="en-US" altLang="ko-KR" sz="6000" b="1" dirty="0" smtClean="0">
                <a:solidFill>
                  <a:srgbClr val="FF000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moleskine7@gmail.com</a:t>
            </a:r>
          </a:p>
          <a:p>
            <a:pPr algn="l">
              <a:lnSpc>
                <a:spcPct val="120000"/>
              </a:lnSpc>
            </a:pPr>
            <a:r>
              <a:rPr lang="en-US" altLang="ko-KR" sz="6000" b="1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Blog : </a:t>
            </a:r>
            <a:r>
              <a:rPr lang="en-US" altLang="ko-KR" sz="6000" b="1" dirty="0" smtClean="0">
                <a:solidFill>
                  <a:srgbClr val="FF000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http://softwaregeeks.org</a:t>
            </a:r>
          </a:p>
        </p:txBody>
      </p:sp>
    </p:spTree>
    <p:extLst>
      <p:ext uri="{BB962C8B-B14F-4D97-AF65-F5344CB8AC3E}">
        <p14:creationId xmlns:p14="http://schemas.microsoft.com/office/powerpoint/2010/main" val="21872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/>
          </p:cNvSpPr>
          <p:nvPr/>
        </p:nvSpPr>
        <p:spPr bwMode="auto">
          <a:xfrm>
            <a:off x="669752" y="1421337"/>
            <a:ext cx="11647090" cy="56877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ko-KR" altLang="en-US" sz="4800" u="sng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참고자료</a:t>
            </a:r>
            <a:endParaRPr lang="en-US" altLang="ko-KR" sz="6000" u="sng" dirty="0" smtClean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ko-KR" altLang="en-US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또 하나의 지표 </a:t>
            </a:r>
            <a:r>
              <a:rPr lang="en-US" altLang="ko-KR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– Bob </a:t>
            </a:r>
            <a:r>
              <a:rPr lang="ko-KR" altLang="en-US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삼촌의 </a:t>
            </a:r>
            <a:r>
              <a:rPr lang="en-US" altLang="ko-KR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Instability, </a:t>
            </a:r>
            <a:r>
              <a:rPr lang="en-US" altLang="ko-KR" sz="2000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Abstractness</a:t>
            </a:r>
          </a:p>
          <a:p>
            <a:pPr algn="l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  <a:hlinkClick r:id="rId2"/>
              </a:rPr>
              <a:t>http</a:t>
            </a:r>
            <a:r>
              <a:rPr lang="en-US" altLang="ko-KR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  <a:hlinkClick r:id="rId2"/>
              </a:rPr>
              <a:t>://arload.wordpress.com/2012/05/15/uncle_bob_graph</a:t>
            </a:r>
            <a:r>
              <a:rPr lang="en-US" altLang="ko-KR" sz="2000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  <a:hlinkClick r:id="rId2"/>
              </a:rPr>
              <a:t>/</a:t>
            </a:r>
            <a:endParaRPr lang="en-US" altLang="ko-KR" sz="2000" dirty="0" smtClean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endParaRPr lang="en-US" altLang="ko-KR" sz="2000" dirty="0" smtClean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000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2012</a:t>
            </a:r>
            <a:r>
              <a:rPr lang="ko-KR" altLang="en-US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년 분야별 최고의 </a:t>
            </a:r>
            <a:r>
              <a:rPr lang="ko-KR" altLang="en-US" sz="2000" dirty="0" err="1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오픈소스</a:t>
            </a:r>
            <a:r>
              <a:rPr lang="ko-KR" altLang="en-US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 소프트웨어 </a:t>
            </a:r>
            <a:r>
              <a:rPr lang="en-US" altLang="ko-KR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124</a:t>
            </a:r>
            <a:r>
              <a:rPr lang="ko-KR" altLang="en-US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선 </a:t>
            </a:r>
            <a:r>
              <a:rPr lang="en-US" altLang="ko-KR" sz="2000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Software</a:t>
            </a:r>
            <a:endParaRPr lang="en-US" altLang="ko-KR" sz="2000" dirty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  <a:hlinkClick r:id="rId3"/>
              </a:rPr>
              <a:t>http://</a:t>
            </a:r>
            <a:r>
              <a:rPr lang="en-US" altLang="ko-KR" sz="2000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  <a:hlinkClick r:id="rId3"/>
              </a:rPr>
              <a:t>blog.naver.com/PostView.nhn?blogId=leeks219&amp;logNo=30148905137</a:t>
            </a:r>
            <a:endParaRPr lang="en-US" altLang="ko-KR" sz="2000" dirty="0" smtClean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endParaRPr lang="en-US" altLang="ko-KR" sz="2000" dirty="0" smtClean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ko-KR" altLang="en-US" sz="2000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소프트웨어 </a:t>
            </a:r>
            <a:r>
              <a:rPr lang="ko-KR" altLang="en-US" sz="2000" dirty="0" err="1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아키텍트가</a:t>
            </a:r>
            <a:r>
              <a:rPr lang="ko-KR" altLang="en-US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 알아야 할 </a:t>
            </a:r>
            <a:r>
              <a:rPr lang="en-US" altLang="ko-KR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97</a:t>
            </a:r>
            <a:r>
              <a:rPr lang="ko-KR" altLang="en-US" sz="2000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가지</a:t>
            </a:r>
            <a:endParaRPr lang="en-US" altLang="ko-KR" sz="2000" dirty="0" smtClean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  <a:hlinkClick r:id="rId4"/>
              </a:rPr>
              <a:t>http://</a:t>
            </a:r>
            <a:r>
              <a:rPr lang="en-US" altLang="ko-KR" sz="2000" dirty="0" smtClean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  <a:hlinkClick r:id="rId4"/>
              </a:rPr>
              <a:t>www.yes24.com/24/Goods/4839616?Acode=101</a:t>
            </a:r>
            <a:endParaRPr lang="en-US" altLang="ko-KR" sz="2000" dirty="0" smtClean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  <a:hlinkClick r:id="rId5"/>
              </a:rPr>
              <a:t>http</a:t>
            </a:r>
            <a:r>
              <a:rPr lang="en-US" altLang="ko-KR" sz="2000" dirty="0">
                <a:latin typeface="나눔고딕" pitchFamily="50" charset="-127"/>
                <a:ea typeface="나눔고딕" pitchFamily="50" charset="-127"/>
                <a:hlinkClick r:id="rId5"/>
              </a:rPr>
              <a:t>://arload.wordpress.com/2011/10/03/12things_software_architect_should_know-presentation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  <a:hlinkClick r:id="rId5"/>
              </a:rPr>
              <a:t>/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20000"/>
              </a:lnSpc>
            </a:pPr>
            <a:endParaRPr lang="en-US" altLang="ko-KR" sz="2000" dirty="0" smtClean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OSCON </a:t>
            </a:r>
            <a:r>
              <a:rPr lang="ko-KR" altLang="en-US" sz="2000" dirty="0" err="1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둘째날</a:t>
            </a:r>
            <a:r>
              <a:rPr lang="ko-KR" altLang="en-US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 </a:t>
            </a:r>
            <a:r>
              <a:rPr lang="en-US" altLang="ko-KR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III -  Exceptional </a:t>
            </a:r>
            <a:r>
              <a:rPr lang="ko-KR" altLang="en-US" sz="2000" dirty="0">
                <a:solidFill>
                  <a:srgbClr val="3F3F3F"/>
                </a:solidFill>
                <a:latin typeface="나눔고딕" pitchFamily="50" charset="-127"/>
                <a:ea typeface="나눔고딕" pitchFamily="50" charset="-127"/>
                <a:sym typeface="Helvetica Neue Bold Condensed" charset="0"/>
              </a:rPr>
              <a:t>소프트웨어 개발</a:t>
            </a:r>
            <a:endParaRPr lang="en-US" altLang="ko-KR" sz="2000" dirty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latin typeface="나눔고딕" pitchFamily="50" charset="-127"/>
                <a:ea typeface="나눔고딕" pitchFamily="50" charset="-127"/>
                <a:hlinkClick r:id="rId6"/>
              </a:rPr>
              <a:t>http://channy.creation.net/blog/531</a:t>
            </a:r>
            <a:endParaRPr lang="en-US" altLang="ko-KR" sz="2000" dirty="0" smtClean="0">
              <a:solidFill>
                <a:srgbClr val="3F3F3F"/>
              </a:solidFill>
              <a:latin typeface="나눔고딕" pitchFamily="50" charset="-127"/>
              <a:ea typeface="나눔고딕" pitchFamily="50" charset="-127"/>
              <a:sym typeface="Helvetica Neue Bold Condensed" charset="0"/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687958" y="7424487"/>
            <a:ext cx="11647090" cy="17727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sz="4800" u="sng" dirty="0" smtClean="0">
                <a:solidFill>
                  <a:srgbClr val="3F3F3F"/>
                </a:solidFill>
                <a:latin typeface="나눔고딕" charset="-127"/>
                <a:ea typeface="나눔고딕" charset="-127"/>
                <a:sym typeface="Helvetica Neue Bold Condensed" charset="0"/>
              </a:rPr>
              <a:t>Thanks to</a:t>
            </a:r>
            <a:endParaRPr lang="en-US" altLang="ko-KR" sz="4800" dirty="0">
              <a:solidFill>
                <a:srgbClr val="3F3F3F"/>
              </a:solidFill>
              <a:latin typeface="나눔고딕" charset="-127"/>
              <a:ea typeface="나눔고딕" charset="-127"/>
              <a:sym typeface="Helvetica Neue Bold Condensed" charset="0"/>
            </a:endParaRPr>
          </a:p>
          <a:p>
            <a:pPr algn="l">
              <a:lnSpc>
                <a:spcPct val="120000"/>
              </a:lnSpc>
            </a:pPr>
            <a:r>
              <a:rPr lang="ko-KR" altLang="en-US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늘 곁에서 함께하는 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MOMO,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열린 마음으로 서로의 성장을 함께하는 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EVA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식구들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..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그리고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, 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공유하며 성장할 수 있도록 함께 도와주신 동료 분들께 </a:t>
            </a:r>
            <a:r>
              <a:rPr lang="ko-KR" altLang="en-US" sz="2400" dirty="0" err="1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한분한분</a:t>
            </a:r>
            <a:r>
              <a:rPr lang="ko-KR" altLang="en-US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 감사의 인사를 드립니다</a:t>
            </a:r>
            <a:r>
              <a:rPr lang="en-US" altLang="ko-KR" sz="2400" dirty="0" smtClean="0">
                <a:solidFill>
                  <a:srgbClr val="808080"/>
                </a:solidFill>
                <a:latin typeface="나눔고딕" charset="-127"/>
                <a:ea typeface="나눔고딕" charset="-127"/>
                <a:sym typeface="나눔고딕OTF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035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5910"/>
    </mc:Choice>
    <mc:Fallback xmlns="">
      <p:transition advTm="75910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sz="quarter" idx="4294967295"/>
          </p:nvPr>
        </p:nvSpPr>
        <p:spPr>
          <a:xfrm>
            <a:off x="2957318" y="5593680"/>
            <a:ext cx="7090167" cy="921702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ko-KR" altLang="en-US" sz="5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5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부제목 6"/>
          <p:cNvSpPr txBox="1">
            <a:spLocks/>
          </p:cNvSpPr>
          <p:nvPr/>
        </p:nvSpPr>
        <p:spPr>
          <a:xfrm>
            <a:off x="2957318" y="6631450"/>
            <a:ext cx="7090167" cy="1952617"/>
          </a:xfrm>
          <a:prstGeom prst="rect">
            <a:avLst/>
          </a:prstGeom>
        </p:spPr>
        <p:txBody>
          <a:bodyPr lIns="124130" tIns="62065" rIns="124130" bIns="62065"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ko-KR" sz="27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BaaS</a:t>
            </a:r>
            <a:r>
              <a:rPr lang="en-US" altLang="ko-KR" sz="2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기술팀 </a:t>
            </a:r>
            <a:r>
              <a:rPr lang="en-US" altLang="ko-KR" sz="2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2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진성주</a:t>
            </a:r>
            <a:endParaRPr lang="en-US" altLang="ko-KR" sz="27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en-US" altLang="ko-KR" sz="24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@</a:t>
            </a:r>
            <a:r>
              <a:rPr lang="en-US" altLang="ko-KR" sz="24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geekbeast</a:t>
            </a:r>
            <a:endParaRPr lang="ko-KR" altLang="en-US" sz="24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74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제목 및 부제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부제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및 부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제목 및 구분점 - 2열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구분점 - 2열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및 구분점 - 2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제목 및 구분점 - 왼쪽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구분점 - 왼쪽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및 구분점 - 왼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제목, 구분점 및 사진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, 구분점 및 사진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, 구분점 및 사진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구분점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구분점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구분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빈 페이지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빈 페이지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빈 페이지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빈 페이지 - 어둡게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빈 페이지 - 어둡게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빈 페이지 - 어둡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제목 - 상단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- 상단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- 상단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제목 - 상단 - 어둡게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- 상단 - 어둡게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- 상단 - 어둡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bada_Template - W(REV08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_기본 디자인">
  <a:themeElements>
    <a:clrScheme name="1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기본 디자인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제목 및 부제 - 사진">
  <a:themeElements>
    <a:clrScheme name="">
      <a:dk1>
        <a:srgbClr val="414141"/>
      </a:dk1>
      <a:lt1>
        <a:srgbClr val="FFFFFF"/>
      </a:lt1>
      <a:dk2>
        <a:srgbClr val="000000"/>
      </a:dk2>
      <a:lt2>
        <a:srgbClr val="00000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부제 - 사진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및 부제 - 사진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사진 - 수직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진 - 수직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사진 - 수직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사진 - 수직 - 어둡게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진 - 수직 - 어둡게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사진 - 수직 - 어둡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제목 - 중앙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- 중앙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- 중앙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사진 - 수평 - 어둡게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진 - 수평 - 어둡게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사진 - 수평 - 어둡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제목 및 구분점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구분점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및 구분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제목 및 부제 - 사진 - 어둡게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부제 - 사진 - 어둡게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및 부제 - 사진 - 어둡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제목 및 구분점 - 오른쪽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구분점 - 오른쪽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제목 및 구분점 - 오른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8309</TotalTime>
  <Pages>0</Pages>
  <Words>2071</Words>
  <Characters>0</Characters>
  <Application>Microsoft Office PowerPoint</Application>
  <PresentationFormat>사용자 지정</PresentationFormat>
  <Lines>0</Lines>
  <Paragraphs>548</Paragraphs>
  <Slides>95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19</vt:i4>
      </vt:variant>
      <vt:variant>
        <vt:lpstr>슬라이드 제목</vt:lpstr>
      </vt:variant>
      <vt:variant>
        <vt:i4>95</vt:i4>
      </vt:variant>
    </vt:vector>
  </HeadingPairs>
  <TitlesOfParts>
    <vt:vector size="131" baseType="lpstr">
      <vt:lpstr>굴림</vt:lpstr>
      <vt:lpstr>Arial</vt:lpstr>
      <vt:lpstr>나눔고딕 ExtraBold</vt:lpstr>
      <vt:lpstr>Segoe UI Semibold</vt:lpstr>
      <vt:lpstr>Helvetica Neue Bold Condensed</vt:lpstr>
      <vt:lpstr>맑은 고딕</vt:lpstr>
      <vt:lpstr>HelveticaRounded Bold</vt:lpstr>
      <vt:lpstr>HY견고딕</vt:lpstr>
      <vt:lpstr>Gill Sans Light</vt:lpstr>
      <vt:lpstr>나눔고딕OTF</vt:lpstr>
      <vt:lpstr>ヒラギノ角ゴ ProN W3</vt:lpstr>
      <vt:lpstr>나눔고딕</vt:lpstr>
      <vt:lpstr>MyriadSemiBold</vt:lpstr>
      <vt:lpstr>Familian Son</vt:lpstr>
      <vt:lpstr>Times New Roman</vt:lpstr>
      <vt:lpstr>Tahoma</vt:lpstr>
      <vt:lpstr>돋움</vt:lpstr>
      <vt:lpstr>제목 및 부제</vt:lpstr>
      <vt:lpstr>제목 및 부제 - 사진</vt:lpstr>
      <vt:lpstr>사진 - 수직</vt:lpstr>
      <vt:lpstr>사진 - 수직 - 어둡게</vt:lpstr>
      <vt:lpstr>제목 - 중앙</vt:lpstr>
      <vt:lpstr>사진 - 수평 - 어둡게</vt:lpstr>
      <vt:lpstr>제목 및 구분점</vt:lpstr>
      <vt:lpstr>제목 및 부제 - 사진 - 어둡게</vt:lpstr>
      <vt:lpstr>제목 및 구분점 - 오른쪽</vt:lpstr>
      <vt:lpstr>제목 및 구분점 - 2열</vt:lpstr>
      <vt:lpstr>제목 및 구분점 - 왼쪽</vt:lpstr>
      <vt:lpstr>제목, 구분점 및 사진</vt:lpstr>
      <vt:lpstr>구분점</vt:lpstr>
      <vt:lpstr>빈 페이지</vt:lpstr>
      <vt:lpstr>빈 페이지 - 어둡게</vt:lpstr>
      <vt:lpstr>제목 - 상단</vt:lpstr>
      <vt:lpstr>제목 - 상단 - 어둡게</vt:lpstr>
      <vt:lpstr>bada_Template - W(REV08)</vt:lpstr>
      <vt:lpstr>1_기본 디자인</vt:lpstr>
      <vt:lpstr>오픈소스로 개발실력 쌓기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오픈소스로 개발 실력 쌓기</dc:title>
  <dc:creator>진성주</dc:creator>
  <cp:keywords>H3;오픈소스;성장</cp:keywords>
  <cp:lastModifiedBy>Administrator</cp:lastModifiedBy>
  <cp:revision>1982</cp:revision>
  <dcterms:modified xsi:type="dcterms:W3CDTF">2012-11-02T01:14:27Z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2983820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